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71" autoAdjust="0"/>
  </p:normalViewPr>
  <p:slideViewPr>
    <p:cSldViewPr>
      <p:cViewPr varScale="1">
        <p:scale>
          <a:sx n="75" d="100"/>
          <a:sy n="75" d="100"/>
        </p:scale>
        <p:origin x="-102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9D03CEC-D37D-4208-83B4-48F889912FF3}" type="datetimeFigureOut">
              <a:rPr lang="en-US" smtClean="0"/>
              <a:pPr/>
              <a:t>9/20/2011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34565B0B-3CA2-47CD-B197-31515F5A86E3}"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D03CEC-D37D-4208-83B4-48F889912FF3}" type="datetimeFigureOut">
              <a:rPr lang="en-US" smtClean="0"/>
              <a:pPr/>
              <a:t>9/20/2011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565B0B-3CA2-47CD-B197-31515F5A86E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D03CEC-D37D-4208-83B4-48F889912FF3}" type="datetimeFigureOut">
              <a:rPr lang="en-US" smtClean="0"/>
              <a:pPr/>
              <a:t>9/20/2011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565B0B-3CA2-47CD-B197-31515F5A86E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D03CEC-D37D-4208-83B4-48F889912FF3}" type="datetimeFigureOut">
              <a:rPr lang="en-US" smtClean="0"/>
              <a:pPr/>
              <a:t>9/20/2011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565B0B-3CA2-47CD-B197-31515F5A86E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9D03CEC-D37D-4208-83B4-48F889912FF3}" type="datetimeFigureOut">
              <a:rPr lang="en-US" smtClean="0"/>
              <a:pPr/>
              <a:t>9/20/2011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34565B0B-3CA2-47CD-B197-31515F5A86E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D03CEC-D37D-4208-83B4-48F889912FF3}" type="datetimeFigureOut">
              <a:rPr lang="en-US" smtClean="0"/>
              <a:pPr/>
              <a:t>9/20/2011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565B0B-3CA2-47CD-B197-31515F5A86E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9D03CEC-D37D-4208-83B4-48F889912FF3}" type="datetimeFigureOut">
              <a:rPr lang="en-US" smtClean="0"/>
              <a:pPr/>
              <a:t>9/20/2011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565B0B-3CA2-47CD-B197-31515F5A86E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9D03CEC-D37D-4208-83B4-48F889912FF3}" type="datetimeFigureOut">
              <a:rPr lang="en-US" smtClean="0"/>
              <a:pPr/>
              <a:t>9/20/2011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565B0B-3CA2-47CD-B197-31515F5A86E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D03CEC-D37D-4208-83B4-48F889912FF3}" type="datetimeFigureOut">
              <a:rPr lang="en-US" smtClean="0"/>
              <a:pPr/>
              <a:t>9/20/2011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565B0B-3CA2-47CD-B197-31515F5A86E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D03CEC-D37D-4208-83B4-48F889912FF3}" type="datetimeFigureOut">
              <a:rPr lang="en-US" smtClean="0"/>
              <a:pPr/>
              <a:t>9/20/2011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565B0B-3CA2-47CD-B197-31515F5A86E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9D03CEC-D37D-4208-83B4-48F889912FF3}" type="datetimeFigureOut">
              <a:rPr lang="en-US" smtClean="0"/>
              <a:pPr/>
              <a:t>9/20/2011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565B0B-3CA2-47CD-B197-31515F5A86E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9D03CEC-D37D-4208-83B4-48F889912FF3}" type="datetimeFigureOut">
              <a:rPr lang="en-US" smtClean="0"/>
              <a:pPr/>
              <a:t>9/20/2011</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4565B0B-3CA2-47CD-B197-31515F5A86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348880"/>
            <a:ext cx="8229600" cy="1828800"/>
          </a:xfrm>
        </p:spPr>
        <p:txBody>
          <a:bodyPr>
            <a:normAutofit/>
          </a:bodyPr>
          <a:lstStyle/>
          <a:p>
            <a:r>
              <a:rPr lang="en-US" sz="3200" dirty="0" smtClean="0">
                <a:solidFill>
                  <a:srgbClr val="FF0000"/>
                </a:solidFill>
              </a:rPr>
              <a:t>What are my biases?</a:t>
            </a:r>
            <a:br>
              <a:rPr lang="en-US" sz="3200" dirty="0" smtClean="0">
                <a:solidFill>
                  <a:srgbClr val="FF0000"/>
                </a:solidFill>
              </a:rPr>
            </a:br>
            <a:r>
              <a:rPr lang="en-US" sz="3200" dirty="0" smtClean="0">
                <a:solidFill>
                  <a:srgbClr val="FF0000"/>
                </a:solidFill>
              </a:rPr>
              <a:t>How do they affect the way You see the world?</a:t>
            </a:r>
            <a:endParaRPr lang="en-US" sz="3200" dirty="0">
              <a:solidFill>
                <a:srgbClr val="FF0000"/>
              </a:solidFill>
            </a:endParaRPr>
          </a:p>
        </p:txBody>
      </p:sp>
      <p:sp>
        <p:nvSpPr>
          <p:cNvPr id="3" name="Subtitle 2"/>
          <p:cNvSpPr>
            <a:spLocks noGrp="1"/>
          </p:cNvSpPr>
          <p:nvPr>
            <p:ph type="subTitle" idx="1"/>
          </p:nvPr>
        </p:nvSpPr>
        <p:spPr>
          <a:xfrm>
            <a:off x="1331640" y="4365104"/>
            <a:ext cx="6400800" cy="2041518"/>
          </a:xfrm>
        </p:spPr>
        <p:txBody>
          <a:bodyPr/>
          <a:lstStyle/>
          <a:p>
            <a:r>
              <a:rPr lang="en-US" dirty="0" smtClean="0"/>
              <a:t>I show prejudice towards homosexuals. When I see homosexuals, I think of the term fag because I don’t agree with homosexuality. </a:t>
            </a:r>
            <a:endParaRPr lang="en-US" dirty="0"/>
          </a:p>
        </p:txBody>
      </p:sp>
      <p:pic>
        <p:nvPicPr>
          <p:cNvPr id="1026" name="Picture 2" descr="http://t1.gstatic.com/images?q=tbn:ANd9GcQkFLPDTiW4aMmX4wQBy1Tfcn0wd_q3LR2TJjSGUNdRKAAkIiNlwg"/>
          <p:cNvPicPr>
            <a:picLocks noChangeAspect="1" noChangeArrowheads="1"/>
          </p:cNvPicPr>
          <p:nvPr/>
        </p:nvPicPr>
        <p:blipFill>
          <a:blip r:embed="rId2" cstate="print"/>
          <a:srcRect/>
          <a:stretch>
            <a:fillRect/>
          </a:stretch>
        </p:blipFill>
        <p:spPr bwMode="auto">
          <a:xfrm>
            <a:off x="3275856" y="0"/>
            <a:ext cx="2143125" cy="2133601"/>
          </a:xfrm>
          <a:prstGeom prst="rect">
            <a:avLst/>
          </a:prstGeom>
          <a:noFill/>
        </p:spPr>
      </p:pic>
      <p:pic>
        <p:nvPicPr>
          <p:cNvPr id="1028" name="Picture 4" descr="http://www.examiner.com/images/blog/EXID8947/images/No_Gays(1).jpg"/>
          <p:cNvPicPr>
            <a:picLocks noChangeAspect="1" noChangeArrowheads="1"/>
          </p:cNvPicPr>
          <p:nvPr/>
        </p:nvPicPr>
        <p:blipFill>
          <a:blip r:embed="rId3" cstate="print"/>
          <a:srcRect/>
          <a:stretch>
            <a:fillRect/>
          </a:stretch>
        </p:blipFill>
        <p:spPr bwMode="auto">
          <a:xfrm>
            <a:off x="179512" y="476672"/>
            <a:ext cx="2239913" cy="2239914"/>
          </a:xfrm>
          <a:prstGeom prst="rect">
            <a:avLst/>
          </a:prstGeom>
          <a:noFill/>
        </p:spPr>
      </p:pic>
      <p:pic>
        <p:nvPicPr>
          <p:cNvPr id="1030" name="Picture 6" descr="http://zeldalily.com/wp-content/uploads/2011/01/8xJ.jpg"/>
          <p:cNvPicPr>
            <a:picLocks noChangeAspect="1" noChangeArrowheads="1"/>
          </p:cNvPicPr>
          <p:nvPr/>
        </p:nvPicPr>
        <p:blipFill>
          <a:blip r:embed="rId4" cstate="print"/>
          <a:srcRect/>
          <a:stretch>
            <a:fillRect/>
          </a:stretch>
        </p:blipFill>
        <p:spPr bwMode="auto">
          <a:xfrm>
            <a:off x="6588224" y="332656"/>
            <a:ext cx="2286000" cy="228600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Where do your beliefs come from? </a:t>
            </a:r>
            <a:endParaRPr lang="en-US" dirty="0">
              <a:solidFill>
                <a:srgbClr val="FF0000"/>
              </a:solidFill>
            </a:endParaRPr>
          </a:p>
        </p:txBody>
      </p:sp>
      <p:sp>
        <p:nvSpPr>
          <p:cNvPr id="3" name="Content Placeholder 2"/>
          <p:cNvSpPr>
            <a:spLocks noGrp="1"/>
          </p:cNvSpPr>
          <p:nvPr>
            <p:ph idx="1"/>
          </p:nvPr>
        </p:nvSpPr>
        <p:spPr>
          <a:xfrm>
            <a:off x="457200" y="1600200"/>
            <a:ext cx="8229600" cy="3484984"/>
          </a:xfrm>
        </p:spPr>
        <p:txBody>
          <a:bodyPr>
            <a:normAutofit fontScale="92500" lnSpcReduction="20000"/>
          </a:bodyPr>
          <a:lstStyle/>
          <a:p>
            <a:pPr lvl="1">
              <a:buNone/>
            </a:pPr>
            <a:r>
              <a:rPr lang="en-US" dirty="0" smtClean="0"/>
              <a:t>    My Beliefs come from my parents and also my</a:t>
            </a:r>
          </a:p>
          <a:p>
            <a:pPr lvl="1">
              <a:buNone/>
            </a:pPr>
            <a:r>
              <a:rPr lang="en-US" dirty="0" smtClean="0"/>
              <a:t>religion. Ever since I was a child, when ever there were</a:t>
            </a:r>
          </a:p>
          <a:p>
            <a:pPr lvl="1">
              <a:buNone/>
            </a:pPr>
            <a:r>
              <a:rPr lang="en-US" dirty="0" smtClean="0"/>
              <a:t>homosexuals on T.V, my mom would switch the </a:t>
            </a:r>
          </a:p>
          <a:p>
            <a:pPr lvl="1">
              <a:buNone/>
            </a:pPr>
            <a:r>
              <a:rPr lang="en-US" dirty="0" smtClean="0"/>
              <a:t>channel. This always had me wondering why it was </a:t>
            </a:r>
          </a:p>
          <a:p>
            <a:pPr lvl="1">
              <a:buNone/>
            </a:pPr>
            <a:r>
              <a:rPr lang="en-US" dirty="0" smtClean="0"/>
              <a:t>wrong. As I got older, I would ask questions. She </a:t>
            </a:r>
          </a:p>
          <a:p>
            <a:pPr lvl="1">
              <a:buNone/>
            </a:pPr>
            <a:r>
              <a:rPr lang="en-US" dirty="0" smtClean="0"/>
              <a:t>would always reply saying, “Its disgusting and wrong. </a:t>
            </a:r>
          </a:p>
          <a:p>
            <a:pPr lvl="1">
              <a:buNone/>
            </a:pPr>
            <a:r>
              <a:rPr lang="en-US" dirty="0" smtClean="0"/>
              <a:t>You are a Muslim and you will go to hell for this type </a:t>
            </a:r>
          </a:p>
          <a:p>
            <a:pPr lvl="1">
              <a:buNone/>
            </a:pPr>
            <a:r>
              <a:rPr lang="en-US" dirty="0" smtClean="0"/>
              <a:t>of action.” Things like this scare you as a child. Ever </a:t>
            </a:r>
          </a:p>
          <a:p>
            <a:pPr lvl="1">
              <a:buNone/>
            </a:pPr>
            <a:r>
              <a:rPr lang="en-US" dirty="0" smtClean="0"/>
              <a:t>since then, I have looked at homosexuality in a different </a:t>
            </a:r>
          </a:p>
          <a:p>
            <a:pPr lvl="1">
              <a:buNone/>
            </a:pPr>
            <a:r>
              <a:rPr lang="en-US" dirty="0" smtClean="0"/>
              <a:t>way.</a:t>
            </a:r>
          </a:p>
        </p:txBody>
      </p:sp>
      <p:pic>
        <p:nvPicPr>
          <p:cNvPr id="51202" name="Picture 2" descr="http://us.cdn4.123rf.com/168nwm/antonbrand/antonbrand1105/antonbrand110500021/9468898-cartoon-of-mean-old-woman-with-a-rolling-pin-isolated-on-white.jpg"/>
          <p:cNvPicPr>
            <a:picLocks noChangeAspect="1" noChangeArrowheads="1"/>
          </p:cNvPicPr>
          <p:nvPr/>
        </p:nvPicPr>
        <p:blipFill>
          <a:blip r:embed="rId2" cstate="print"/>
          <a:srcRect/>
          <a:stretch>
            <a:fillRect/>
          </a:stretch>
        </p:blipFill>
        <p:spPr bwMode="auto">
          <a:xfrm>
            <a:off x="4644008" y="4725144"/>
            <a:ext cx="1813764" cy="1982706"/>
          </a:xfrm>
          <a:prstGeom prst="rect">
            <a:avLst/>
          </a:prstGeom>
          <a:noFill/>
        </p:spPr>
      </p:pic>
      <p:pic>
        <p:nvPicPr>
          <p:cNvPr id="51204" name="Picture 4" descr="http://www.wilogo.com/blog/wp-content/uploads/2008/09/religion_logo_islam.png"/>
          <p:cNvPicPr>
            <a:picLocks noChangeAspect="1" noChangeArrowheads="1"/>
          </p:cNvPicPr>
          <p:nvPr/>
        </p:nvPicPr>
        <p:blipFill>
          <a:blip r:embed="rId3" cstate="print"/>
          <a:srcRect/>
          <a:stretch>
            <a:fillRect/>
          </a:stretch>
        </p:blipFill>
        <p:spPr bwMode="auto">
          <a:xfrm rot="5400000">
            <a:off x="2330748" y="4734148"/>
            <a:ext cx="1854787" cy="183677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412776"/>
          </a:xfrm>
        </p:spPr>
        <p:txBody>
          <a:bodyPr>
            <a:noAutofit/>
          </a:bodyPr>
          <a:lstStyle/>
          <a:p>
            <a:r>
              <a:rPr lang="en-US" sz="3200" dirty="0" smtClean="0">
                <a:solidFill>
                  <a:srgbClr val="FF0000"/>
                </a:solidFill>
              </a:rPr>
              <a:t>How does your personal experiences and circumstances affect the way you see the world?</a:t>
            </a:r>
            <a:endParaRPr lang="en-US" sz="3200" dirty="0">
              <a:solidFill>
                <a:srgbClr val="FF0000"/>
              </a:solidFill>
            </a:endParaRPr>
          </a:p>
        </p:txBody>
      </p:sp>
      <p:sp>
        <p:nvSpPr>
          <p:cNvPr id="3" name="Content Placeholder 2"/>
          <p:cNvSpPr>
            <a:spLocks noGrp="1"/>
          </p:cNvSpPr>
          <p:nvPr>
            <p:ph idx="1"/>
          </p:nvPr>
        </p:nvSpPr>
        <p:spPr/>
        <p:txBody>
          <a:bodyPr/>
          <a:lstStyle/>
          <a:p>
            <a:pPr lvl="1"/>
            <a:r>
              <a:rPr lang="en-US" dirty="0" smtClean="0"/>
              <a:t>          From personal experience, I had a really close aunt pass away due to liver cancer. This has given me a different perspective to people with cancer. Before I used to not care about any body who had cancer. To be honest, I didn’t even know cancer was life </a:t>
            </a:r>
            <a:r>
              <a:rPr lang="en-US" dirty="0" smtClean="0"/>
              <a:t>threatening. </a:t>
            </a:r>
            <a:r>
              <a:rPr lang="en-US" dirty="0" smtClean="0"/>
              <a:t>But ever since I received the news that my aunt had passed, I cared about cancer research and people with cancer in a new way. Every year I donate as much as I can for the Terry Fox run and try my best to support </a:t>
            </a:r>
            <a:r>
              <a:rPr lang="en-US" dirty="0" smtClean="0"/>
              <a:t>marathons for cancer research.</a:t>
            </a:r>
          </a:p>
        </p:txBody>
      </p:sp>
      <p:pic>
        <p:nvPicPr>
          <p:cNvPr id="7170" name="Picture 2" descr="http://www.cancertreatment365.com/wp-content/uploads/2011/06/1308841871-50.jpg"/>
          <p:cNvPicPr>
            <a:picLocks noChangeAspect="1" noChangeArrowheads="1"/>
          </p:cNvPicPr>
          <p:nvPr/>
        </p:nvPicPr>
        <p:blipFill>
          <a:blip r:embed="rId2" cstate="print"/>
          <a:srcRect/>
          <a:stretch>
            <a:fillRect/>
          </a:stretch>
        </p:blipFill>
        <p:spPr bwMode="auto">
          <a:xfrm>
            <a:off x="4139952" y="5301208"/>
            <a:ext cx="1584176" cy="155679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714202"/>
          </a:xfrm>
        </p:spPr>
        <p:txBody>
          <a:bodyPr>
            <a:noAutofit/>
          </a:bodyPr>
          <a:lstStyle/>
          <a:p>
            <a:r>
              <a:rPr lang="en-US" sz="3200" dirty="0" smtClean="0">
                <a:solidFill>
                  <a:srgbClr val="FF0000"/>
                </a:solidFill>
              </a:rPr>
              <a:t>What roles do culture and language play in my understandings, values, and beliefs?</a:t>
            </a:r>
            <a:endParaRPr lang="en-US" sz="3200" dirty="0">
              <a:solidFill>
                <a:srgbClr val="FF0000"/>
              </a:solidFill>
            </a:endParaRPr>
          </a:p>
        </p:txBody>
      </p:sp>
      <p:sp>
        <p:nvSpPr>
          <p:cNvPr id="3" name="Content Placeholder 2"/>
          <p:cNvSpPr>
            <a:spLocks noGrp="1"/>
          </p:cNvSpPr>
          <p:nvPr>
            <p:ph idx="1"/>
          </p:nvPr>
        </p:nvSpPr>
        <p:spPr>
          <a:xfrm>
            <a:off x="470848" y="1568100"/>
            <a:ext cx="8229600" cy="3301060"/>
          </a:xfrm>
        </p:spPr>
        <p:txBody>
          <a:bodyPr>
            <a:normAutofit/>
          </a:bodyPr>
          <a:lstStyle/>
          <a:p>
            <a:r>
              <a:rPr lang="en-US" dirty="0" smtClean="0"/>
              <a:t>. </a:t>
            </a:r>
            <a:endParaRPr lang="en-US" dirty="0"/>
          </a:p>
        </p:txBody>
      </p:sp>
      <p:sp>
        <p:nvSpPr>
          <p:cNvPr id="5" name="Rectangle 4"/>
          <p:cNvSpPr/>
          <p:nvPr/>
        </p:nvSpPr>
        <p:spPr>
          <a:xfrm>
            <a:off x="683568" y="1556792"/>
            <a:ext cx="7632848" cy="2739211"/>
          </a:xfrm>
          <a:prstGeom prst="rect">
            <a:avLst/>
          </a:prstGeom>
        </p:spPr>
        <p:txBody>
          <a:bodyPr wrap="square">
            <a:spAutoFit/>
          </a:bodyPr>
          <a:lstStyle/>
          <a:p>
            <a:r>
              <a:rPr lang="en-US" sz="2800" dirty="0" smtClean="0"/>
              <a:t>   </a:t>
            </a:r>
            <a:r>
              <a:rPr lang="en-US" sz="2400" dirty="0" smtClean="0"/>
              <a:t>Culture and language play a huge part in my values, beliefs and understanding. Both tie in with my culture. They make me understand the history behind the words. They also shape the way I look at things, and what my values are. I use old-time methods to help me overcome obstacles in my life. Without my culture or language, I wouldn't have a paved path in front of me.</a:t>
            </a:r>
            <a:endParaRPr lang="en-US" sz="2400" dirty="0"/>
          </a:p>
        </p:txBody>
      </p:sp>
      <p:pic>
        <p:nvPicPr>
          <p:cNvPr id="57348" name="Picture 4" descr="http://www.worldatlas.com/webimage/flags/countrys/zzzflags/trlarge.gif"/>
          <p:cNvPicPr>
            <a:picLocks noChangeAspect="1" noChangeArrowheads="1"/>
          </p:cNvPicPr>
          <p:nvPr/>
        </p:nvPicPr>
        <p:blipFill>
          <a:blip r:embed="rId2" cstate="print"/>
          <a:srcRect/>
          <a:stretch>
            <a:fillRect/>
          </a:stretch>
        </p:blipFill>
        <p:spPr bwMode="auto">
          <a:xfrm>
            <a:off x="1979712" y="4365104"/>
            <a:ext cx="4824536" cy="234888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How does your ancestry and nationality affect your perceptions? </a:t>
            </a:r>
            <a:endParaRPr lang="en-US" dirty="0">
              <a:solidFill>
                <a:srgbClr val="FF0000"/>
              </a:solidFill>
            </a:endParaRPr>
          </a:p>
        </p:txBody>
      </p:sp>
      <p:sp>
        <p:nvSpPr>
          <p:cNvPr id="3" name="Content Placeholder 2"/>
          <p:cNvSpPr>
            <a:spLocks noGrp="1"/>
          </p:cNvSpPr>
          <p:nvPr>
            <p:ph idx="1"/>
          </p:nvPr>
        </p:nvSpPr>
        <p:spPr/>
        <p:txBody>
          <a:bodyPr>
            <a:normAutofit/>
          </a:bodyPr>
          <a:lstStyle/>
          <a:p>
            <a:pPr lvl="1"/>
            <a:r>
              <a:rPr lang="en-US" sz="3200" dirty="0" smtClean="0"/>
              <a:t>    My nationality and ancestry makes me look at things in positive ways. It has taught me that good things will come to you do the same for others. Lots of good deeds will grant you a spot in heaven in the afterlife.</a:t>
            </a:r>
            <a:endParaRPr lang="en-US" sz="3200" dirty="0"/>
          </a:p>
        </p:txBody>
      </p:sp>
      <p:pic>
        <p:nvPicPr>
          <p:cNvPr id="5122" name="Picture 2" descr="http://www.mattglover.com/Images/Cartoons/Heaven.gif"/>
          <p:cNvPicPr>
            <a:picLocks noChangeAspect="1" noChangeArrowheads="1"/>
          </p:cNvPicPr>
          <p:nvPr/>
        </p:nvPicPr>
        <p:blipFill>
          <a:blip r:embed="rId2" cstate="print"/>
          <a:srcRect/>
          <a:stretch>
            <a:fillRect/>
          </a:stretch>
        </p:blipFill>
        <p:spPr bwMode="auto">
          <a:xfrm>
            <a:off x="2555776" y="4509120"/>
            <a:ext cx="4608512" cy="234888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solidFill>
                  <a:srgbClr val="FF0000"/>
                </a:solidFill>
              </a:rPr>
              <a:t>Am I privileged and entitled? In what ways? To what extent does this color the way I relate to the world? </a:t>
            </a:r>
            <a:endParaRPr lang="en-US" sz="3200" dirty="0">
              <a:solidFill>
                <a:srgbClr val="FF0000"/>
              </a:solidFill>
            </a:endParaRPr>
          </a:p>
        </p:txBody>
      </p:sp>
      <p:sp>
        <p:nvSpPr>
          <p:cNvPr id="3" name="Content Placeholder 2"/>
          <p:cNvSpPr>
            <a:spLocks noGrp="1"/>
          </p:cNvSpPr>
          <p:nvPr>
            <p:ph idx="1"/>
          </p:nvPr>
        </p:nvSpPr>
        <p:spPr/>
        <p:txBody>
          <a:bodyPr/>
          <a:lstStyle/>
          <a:p>
            <a:r>
              <a:rPr lang="en-US" dirty="0" smtClean="0"/>
              <a:t>   Yes indeed, I am very privileged. I have a loving family which supply me with food water and a roof over my head. This makes me feel blessed to have all of this knowing that there are many children out there that don’t have a loving family, food, or a place to live. </a:t>
            </a:r>
            <a:endParaRPr lang="en-US" dirty="0"/>
          </a:p>
        </p:txBody>
      </p:sp>
      <p:pic>
        <p:nvPicPr>
          <p:cNvPr id="4100" name="Picture 4" descr="fast food cartoon - GraphicRiver Item for Sale"/>
          <p:cNvPicPr>
            <a:picLocks noChangeAspect="1" noChangeArrowheads="1"/>
          </p:cNvPicPr>
          <p:nvPr/>
        </p:nvPicPr>
        <p:blipFill>
          <a:blip r:embed="rId2" cstate="print"/>
          <a:srcRect/>
          <a:stretch>
            <a:fillRect/>
          </a:stretch>
        </p:blipFill>
        <p:spPr bwMode="auto">
          <a:xfrm>
            <a:off x="1907704" y="4293096"/>
            <a:ext cx="5619750" cy="242088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ormAutofit fontScale="90000"/>
          </a:bodyPr>
          <a:lstStyle/>
          <a:p>
            <a:r>
              <a:rPr lang="en-US" dirty="0" smtClean="0">
                <a:solidFill>
                  <a:srgbClr val="FF0000"/>
                </a:solidFill>
              </a:rPr>
              <a:t>Are you left out? In what ways? </a:t>
            </a:r>
            <a:endParaRPr lang="en-US" dirty="0">
              <a:solidFill>
                <a:srgbClr val="FF0000"/>
              </a:solidFill>
            </a:endParaRPr>
          </a:p>
        </p:txBody>
      </p:sp>
      <p:sp>
        <p:nvSpPr>
          <p:cNvPr id="3" name="Content Placeholder 2"/>
          <p:cNvSpPr>
            <a:spLocks noGrp="1"/>
          </p:cNvSpPr>
          <p:nvPr>
            <p:ph idx="1"/>
          </p:nvPr>
        </p:nvSpPr>
        <p:spPr>
          <a:xfrm>
            <a:off x="539552" y="908720"/>
            <a:ext cx="8229600" cy="4709160"/>
          </a:xfrm>
        </p:spPr>
        <p:txBody>
          <a:bodyPr/>
          <a:lstStyle/>
          <a:p>
            <a:r>
              <a:rPr lang="en-US" dirty="0" smtClean="0"/>
              <a:t>    As a child, I was always left out. Whether it was in gym class or on the playground. Growing up, I was not very athletic. Whenever there was physical activity, I was always the last one to be chosen. Being left out doesn’t really bother me anymore but it always made me feel bad about myself and my skills.  </a:t>
            </a:r>
          </a:p>
        </p:txBody>
      </p:sp>
      <p:pic>
        <p:nvPicPr>
          <p:cNvPr id="3077" name="Picture 5" descr="http://ihasahotdog.files.wordpress.com/2011/06/cute-puppy-pictures-why-ai-always-gets-picked-last.jpg"/>
          <p:cNvPicPr>
            <a:picLocks noChangeAspect="1" noChangeArrowheads="1"/>
          </p:cNvPicPr>
          <p:nvPr/>
        </p:nvPicPr>
        <p:blipFill>
          <a:blip r:embed="rId2" cstate="print"/>
          <a:srcRect/>
          <a:stretch>
            <a:fillRect/>
          </a:stretch>
        </p:blipFill>
        <p:spPr bwMode="auto">
          <a:xfrm>
            <a:off x="1691680" y="3916337"/>
            <a:ext cx="6552728" cy="294166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143000"/>
          </a:xfrm>
        </p:spPr>
        <p:txBody>
          <a:bodyPr>
            <a:normAutofit/>
          </a:bodyPr>
          <a:lstStyle/>
          <a:p>
            <a:r>
              <a:rPr lang="en-US" sz="3200" dirty="0" smtClean="0">
                <a:solidFill>
                  <a:srgbClr val="FF0000"/>
                </a:solidFill>
              </a:rPr>
              <a:t>What are your assumptions about how our society functions/should function?</a:t>
            </a:r>
            <a:endParaRPr lang="en-US" sz="3200" dirty="0">
              <a:solidFill>
                <a:srgbClr val="FF0000"/>
              </a:solidFill>
            </a:endParaRPr>
          </a:p>
        </p:txBody>
      </p:sp>
      <p:sp>
        <p:nvSpPr>
          <p:cNvPr id="3" name="Content Placeholder 2"/>
          <p:cNvSpPr>
            <a:spLocks noGrp="1"/>
          </p:cNvSpPr>
          <p:nvPr>
            <p:ph idx="1"/>
          </p:nvPr>
        </p:nvSpPr>
        <p:spPr/>
        <p:txBody>
          <a:bodyPr/>
          <a:lstStyle/>
          <a:p>
            <a:pPr>
              <a:buNone/>
            </a:pPr>
            <a:r>
              <a:rPr lang="en-US" dirty="0" smtClean="0"/>
              <a:t>         I feel that society should treat all races, </a:t>
            </a:r>
            <a:r>
              <a:rPr lang="en-US" dirty="0" smtClean="0"/>
              <a:t>sexualities, </a:t>
            </a:r>
            <a:r>
              <a:rPr lang="en-US" dirty="0" smtClean="0"/>
              <a:t>and all others the same way they want to be treated. I feel that we are all equals and that no one should be singled out or left out. I feel that this way, everyone would live a happy lifestyle. </a:t>
            </a:r>
            <a:endParaRPr lang="en-US" dirty="0"/>
          </a:p>
        </p:txBody>
      </p:sp>
      <p:pic>
        <p:nvPicPr>
          <p:cNvPr id="23554" name="Picture 2" descr="http://www.russellheiland.com/wp-content/uploads/2010/06/ReligiousSymbols.jpg"/>
          <p:cNvPicPr>
            <a:picLocks noChangeAspect="1" noChangeArrowheads="1"/>
          </p:cNvPicPr>
          <p:nvPr/>
        </p:nvPicPr>
        <p:blipFill>
          <a:blip r:embed="rId2" cstate="print"/>
          <a:srcRect/>
          <a:stretch>
            <a:fillRect/>
          </a:stretch>
        </p:blipFill>
        <p:spPr bwMode="auto">
          <a:xfrm>
            <a:off x="3563888" y="3789040"/>
            <a:ext cx="4343400" cy="306896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rgbClr val="FF0000"/>
                </a:solidFill>
              </a:rPr>
              <a:t>How do you respond when someone disagrees with you? How do you treat others beliefs and values different from your own? </a:t>
            </a:r>
            <a:endParaRPr lang="en-US" sz="2800" dirty="0">
              <a:solidFill>
                <a:srgbClr val="FF0000"/>
              </a:solidFill>
            </a:endParaRPr>
          </a:p>
        </p:txBody>
      </p:sp>
      <p:sp>
        <p:nvSpPr>
          <p:cNvPr id="3" name="Content Placeholder 2"/>
          <p:cNvSpPr>
            <a:spLocks noGrp="1"/>
          </p:cNvSpPr>
          <p:nvPr>
            <p:ph idx="1"/>
          </p:nvPr>
        </p:nvSpPr>
        <p:spPr/>
        <p:txBody>
          <a:bodyPr/>
          <a:lstStyle/>
          <a:p>
            <a:r>
              <a:rPr lang="en-US" dirty="0" smtClean="0"/>
              <a:t>   When an individual disagrees with me, I try to argue with them to try and change their mind. I always like to feel to right accomplished. I respect </a:t>
            </a:r>
            <a:r>
              <a:rPr lang="en-US" dirty="0" smtClean="0"/>
              <a:t>everyone's </a:t>
            </a:r>
            <a:r>
              <a:rPr lang="en-US" dirty="0" smtClean="0"/>
              <a:t>beliefs and values as much as I do about my own. I find it that everyone has their own opinion and I respect it 100%. </a:t>
            </a:r>
            <a:endParaRPr lang="en-US" dirty="0"/>
          </a:p>
        </p:txBody>
      </p:sp>
      <p:pic>
        <p:nvPicPr>
          <p:cNvPr id="22530" name="Picture 2" descr="http://www.clipartoday.com/_thumbs/034/G/Group_11_tnb.png"/>
          <p:cNvPicPr>
            <a:picLocks noChangeAspect="1" noChangeArrowheads="1"/>
          </p:cNvPicPr>
          <p:nvPr/>
        </p:nvPicPr>
        <p:blipFill>
          <a:blip r:embed="rId2" cstate="print"/>
          <a:srcRect/>
          <a:stretch>
            <a:fillRect/>
          </a:stretch>
        </p:blipFill>
        <p:spPr bwMode="auto">
          <a:xfrm>
            <a:off x="3779912" y="4189090"/>
            <a:ext cx="3333750" cy="266891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182</TotalTime>
  <Words>727</Words>
  <Application>Microsoft Office PowerPoint</Application>
  <PresentationFormat>On-screen Show (4:3)</PresentationFormat>
  <Paragraphs>28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What are my biases? How do they affect the way You see the world?</vt:lpstr>
      <vt:lpstr>Where do your beliefs come from? </vt:lpstr>
      <vt:lpstr>How does your personal experiences and circumstances affect the way you see the world?</vt:lpstr>
      <vt:lpstr>What roles do culture and language play in my understandings, values, and beliefs?</vt:lpstr>
      <vt:lpstr>How does your ancestry and nationality affect your perceptions? </vt:lpstr>
      <vt:lpstr>Am I privileged and entitled? In what ways? To what extent does this color the way I relate to the world? </vt:lpstr>
      <vt:lpstr>Are you left out? In what ways? </vt:lpstr>
      <vt:lpstr>What are your assumptions about how our society functions/should function?</vt:lpstr>
      <vt:lpstr>How do you respond when someone disagrees with you? How do you treat others beliefs and values different from your own?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my biases? How do they affect the way I see the world?</dc:title>
  <dc:creator>Owner</dc:creator>
  <cp:lastModifiedBy>Owner</cp:lastModifiedBy>
  <cp:revision>15</cp:revision>
  <dcterms:created xsi:type="dcterms:W3CDTF">2011-09-18T17:31:19Z</dcterms:created>
  <dcterms:modified xsi:type="dcterms:W3CDTF">2011-09-20T07:44:43Z</dcterms:modified>
</cp:coreProperties>
</file>