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6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17" name="Footer Placeholder 16"/>
          <p:cNvSpPr>
            <a:spLocks noGrp="1"/>
          </p:cNvSpPr>
          <p:nvPr>
            <p:ph type="ftr" sz="quarter" idx="11"/>
          </p:nvPr>
        </p:nvSpPr>
        <p:spPr/>
        <p:txBody>
          <a:bodyPr/>
          <a:lstStyle/>
          <a:p>
            <a:endParaRPr lang="en-CA"/>
          </a:p>
        </p:txBody>
      </p:sp>
      <p:sp>
        <p:nvSpPr>
          <p:cNvPr id="29" name="Slide Number Placeholder 28"/>
          <p:cNvSpPr>
            <a:spLocks noGrp="1"/>
          </p:cNvSpPr>
          <p:nvPr>
            <p:ph type="sldNum" sz="quarter" idx="12"/>
          </p:nvPr>
        </p:nvSpPr>
        <p:spPr/>
        <p:txBody>
          <a:bodyPr/>
          <a:lstStyle/>
          <a:p>
            <a:fld id="{E5AFD278-7848-4173-B543-F0DBDF517A56}" type="slidenum">
              <a:rPr lang="en-CA" smtClean="0"/>
              <a:pPr/>
              <a:t>‹#›</a:t>
            </a:fld>
            <a:endParaRPr lang="en-CA"/>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7924800" y="6416675"/>
            <a:ext cx="762000" cy="365125"/>
          </a:xfrm>
        </p:spPr>
        <p:txBody>
          <a:bodyPr/>
          <a:lstStyle/>
          <a:p>
            <a:fld id="{E5AFD278-7848-4173-B543-F0DBDF517A56}"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83BC146-1261-4EA2-B96D-A873D28AC011}" type="datetimeFigureOut">
              <a:rPr lang="en-CA" smtClean="0"/>
              <a:pPr/>
              <a:t>11/12/2011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AFD278-7848-4173-B543-F0DBDF517A56}"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83BC146-1261-4EA2-B96D-A873D28AC011}" type="datetimeFigureOut">
              <a:rPr lang="en-CA" smtClean="0"/>
              <a:pPr/>
              <a:t>11/12/2011</a:t>
            </a:fld>
            <a:endParaRPr lang="en-CA"/>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CA"/>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5AFD278-7848-4173-B543-F0DBDF517A56}"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The First Nations Peoples in the Northwest:</a:t>
            </a:r>
            <a:endParaRPr lang="en-CA" dirty="0"/>
          </a:p>
        </p:txBody>
      </p:sp>
      <p:sp>
        <p:nvSpPr>
          <p:cNvPr id="3" name="Subtitle 2"/>
          <p:cNvSpPr>
            <a:spLocks noGrp="1"/>
          </p:cNvSpPr>
          <p:nvPr>
            <p:ph type="subTitle" idx="1"/>
          </p:nvPr>
        </p:nvSpPr>
        <p:spPr/>
        <p:txBody>
          <a:bodyPr/>
          <a:lstStyle/>
          <a:p>
            <a:r>
              <a:rPr lang="en-CA" dirty="0" smtClean="0"/>
              <a:t>By: Shilpa, Randolph, Caitlin and Reba.</a:t>
            </a:r>
            <a:endParaRPr lang="en-CA" dirty="0"/>
          </a:p>
        </p:txBody>
      </p:sp>
    </p:spTree>
    <p:extLst>
      <p:ext uri="{BB962C8B-B14F-4D97-AF65-F5344CB8AC3E}">
        <p14:creationId xmlns:p14="http://schemas.microsoft.com/office/powerpoint/2010/main" xmlns="" val="2618850172"/>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err="1" smtClean="0"/>
              <a:t>Treaties</a:t>
            </a:r>
            <a:r>
              <a:rPr lang="fr-CA" dirty="0" smtClean="0"/>
              <a:t> </a:t>
            </a:r>
            <a:r>
              <a:rPr lang="fr-CA" dirty="0" err="1" smtClean="0"/>
              <a:t>Con’t</a:t>
            </a:r>
            <a:r>
              <a:rPr lang="fr-CA" dirty="0" smtClean="0"/>
              <a:t>:</a:t>
            </a:r>
            <a:br>
              <a:rPr lang="fr-CA" dirty="0" smtClean="0"/>
            </a:br>
            <a:r>
              <a:rPr lang="fr-CA" dirty="0" smtClean="0"/>
              <a:t>Simpson</a:t>
            </a:r>
            <a:endParaRPr lang="fr-CA" dirty="0"/>
          </a:p>
        </p:txBody>
      </p:sp>
      <p:sp>
        <p:nvSpPr>
          <p:cNvPr id="3" name="Content Placeholder 2"/>
          <p:cNvSpPr>
            <a:spLocks noGrp="1"/>
          </p:cNvSpPr>
          <p:nvPr>
            <p:ph idx="1"/>
          </p:nvPr>
        </p:nvSpPr>
        <p:spPr/>
        <p:txBody>
          <a:bodyPr/>
          <a:lstStyle/>
          <a:p>
            <a:r>
              <a:rPr lang="en-CA" dirty="0" smtClean="0"/>
              <a:t>In </a:t>
            </a:r>
            <a:r>
              <a:rPr lang="en-CA" dirty="0" smtClean="0"/>
              <a:t>1870, the government began negotiating treaties with the Native peoples through the Department of Indian Affairs. Indian Commissioner W. Simpson went to Manitoba and began various talks with the Cree and Salteaux peoples. The end of August 1871, Simpson concluded Treaties 1 and 2, and the Native peoples of Manitoba no longer claimed their traditional homeland. </a:t>
            </a:r>
          </a:p>
          <a:p>
            <a:endParaRPr lang="fr-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The </a:t>
            </a:r>
            <a:r>
              <a:rPr lang="fr-CA" dirty="0" err="1" smtClean="0"/>
              <a:t>Indian</a:t>
            </a:r>
            <a:r>
              <a:rPr lang="fr-CA" dirty="0" smtClean="0"/>
              <a:t> </a:t>
            </a:r>
            <a:r>
              <a:rPr lang="fr-CA" dirty="0" err="1" smtClean="0"/>
              <a:t>Act</a:t>
            </a:r>
            <a:r>
              <a:rPr lang="fr-CA" dirty="0" smtClean="0"/>
              <a:t> of 1876</a:t>
            </a:r>
            <a:endParaRPr lang="fr-CA" dirty="0"/>
          </a:p>
        </p:txBody>
      </p:sp>
      <p:sp>
        <p:nvSpPr>
          <p:cNvPr id="3" name="Content Placeholder 2"/>
          <p:cNvSpPr>
            <a:spLocks noGrp="1"/>
          </p:cNvSpPr>
          <p:nvPr>
            <p:ph idx="1"/>
          </p:nvPr>
        </p:nvSpPr>
        <p:spPr/>
        <p:txBody>
          <a:bodyPr/>
          <a:lstStyle/>
          <a:p>
            <a:pPr>
              <a:buNone/>
            </a:pPr>
            <a:r>
              <a:rPr lang="en-CA" b="1" dirty="0" smtClean="0"/>
              <a:t>The Indian Act of 1876:</a:t>
            </a:r>
            <a:endParaRPr lang="en-CA" dirty="0" smtClean="0"/>
          </a:p>
          <a:p>
            <a:r>
              <a:rPr lang="en-CA" dirty="0" smtClean="0"/>
              <a:t>The Natives were concerned when the Canadian Government introduced the Indian Act of 1876, which placed Native peoples on reserves, and tore Native children away from their families and dignity and were forced to attend residential schools. </a:t>
            </a:r>
          </a:p>
          <a:p>
            <a:endParaRPr lang="fr-CA" dirty="0"/>
          </a:p>
        </p:txBody>
      </p:sp>
      <p:pic>
        <p:nvPicPr>
          <p:cNvPr id="4" name="Picture 7" descr="Res%20SK%20After"/>
          <p:cNvPicPr>
            <a:picLocks noChangeAspect="1" noChangeArrowheads="1"/>
          </p:cNvPicPr>
          <p:nvPr/>
        </p:nvPicPr>
        <p:blipFill>
          <a:blip r:embed="rId2" cstate="print"/>
          <a:srcRect/>
          <a:stretch>
            <a:fillRect/>
          </a:stretch>
        </p:blipFill>
        <p:spPr bwMode="auto">
          <a:xfrm>
            <a:off x="5508104" y="4509120"/>
            <a:ext cx="2915816" cy="203094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err="1" smtClean="0"/>
              <a:t>Treaties</a:t>
            </a:r>
            <a:r>
              <a:rPr lang="fr-CA" dirty="0" smtClean="0"/>
              <a:t/>
            </a:r>
            <a:br>
              <a:rPr lang="fr-CA" dirty="0" smtClean="0"/>
            </a:br>
            <a:endParaRPr lang="fr-CA" dirty="0"/>
          </a:p>
        </p:txBody>
      </p:sp>
      <p:sp>
        <p:nvSpPr>
          <p:cNvPr id="3" name="Content Placeholder 2"/>
          <p:cNvSpPr>
            <a:spLocks noGrp="1"/>
          </p:cNvSpPr>
          <p:nvPr>
            <p:ph idx="1"/>
          </p:nvPr>
        </p:nvSpPr>
        <p:spPr/>
        <p:txBody>
          <a:bodyPr>
            <a:normAutofit fontScale="62500" lnSpcReduction="20000"/>
          </a:bodyPr>
          <a:lstStyle/>
          <a:p>
            <a:r>
              <a:rPr lang="en-CA" dirty="0" smtClean="0"/>
              <a:t>The Canadian Government was impressed with this outcome and there was rarely any space for negotiation on the plates of the Native peoples. </a:t>
            </a:r>
          </a:p>
          <a:p>
            <a:pPr>
              <a:buNone/>
            </a:pPr>
            <a:r>
              <a:rPr lang="en-CA" dirty="0" smtClean="0"/>
              <a:t> </a:t>
            </a:r>
          </a:p>
          <a:p>
            <a:pPr>
              <a:buNone/>
            </a:pPr>
            <a:r>
              <a:rPr lang="en-CA" dirty="0" smtClean="0"/>
              <a:t>       Simpson’s </a:t>
            </a:r>
            <a:r>
              <a:rPr lang="en-CA" dirty="0" smtClean="0"/>
              <a:t>quote in Treaty Number 1: </a:t>
            </a:r>
            <a:br>
              <a:rPr lang="en-CA" dirty="0" smtClean="0"/>
            </a:br>
            <a:endParaRPr lang="en-CA" dirty="0" smtClean="0"/>
          </a:p>
          <a:p>
            <a:pPr>
              <a:buNone/>
            </a:pPr>
            <a:r>
              <a:rPr lang="en-CA" i="1" dirty="0" smtClean="0"/>
              <a:t>      “</a:t>
            </a:r>
            <a:r>
              <a:rPr lang="en-CA" i="1" dirty="0" smtClean="0"/>
              <a:t>God intends this land to raise great crops for all his children and the time is come when it is to be used for that purpose. White people will come here to cultivate it under any circumstances. No power on earth can prevent it” </a:t>
            </a:r>
            <a:endParaRPr lang="en-CA" dirty="0" smtClean="0"/>
          </a:p>
          <a:p>
            <a:pPr>
              <a:buNone/>
            </a:pPr>
            <a:endParaRPr lang="en-CA" dirty="0" smtClean="0"/>
          </a:p>
          <a:p>
            <a:pPr>
              <a:buNone/>
            </a:pPr>
            <a:endParaRPr lang="en-CA" dirty="0" smtClean="0"/>
          </a:p>
          <a:p>
            <a:pPr>
              <a:buNone/>
            </a:pPr>
            <a:endParaRPr lang="en-CA" dirty="0" smtClean="0"/>
          </a:p>
          <a:p>
            <a:pPr>
              <a:buNone/>
            </a:pPr>
            <a:r>
              <a:rPr lang="en-CA" dirty="0" smtClean="0"/>
              <a:t>       Ay-</a:t>
            </a:r>
            <a:r>
              <a:rPr lang="en-CA" dirty="0" err="1" smtClean="0"/>
              <a:t>ee</a:t>
            </a:r>
            <a:r>
              <a:rPr lang="en-CA" dirty="0" smtClean="0"/>
              <a:t>-</a:t>
            </a:r>
            <a:r>
              <a:rPr lang="en-CA" dirty="0" err="1" smtClean="0"/>
              <a:t>ta</a:t>
            </a:r>
            <a:r>
              <a:rPr lang="en-CA" dirty="0" smtClean="0"/>
              <a:t>-</a:t>
            </a:r>
            <a:r>
              <a:rPr lang="en-CA" dirty="0" err="1" smtClean="0"/>
              <a:t>pe</a:t>
            </a:r>
            <a:r>
              <a:rPr lang="en-CA" dirty="0" smtClean="0"/>
              <a:t>-</a:t>
            </a:r>
            <a:r>
              <a:rPr lang="en-CA" dirty="0" err="1" smtClean="0"/>
              <a:t>pe</a:t>
            </a:r>
            <a:r>
              <a:rPr lang="en-CA" dirty="0" smtClean="0"/>
              <a:t>-</a:t>
            </a:r>
            <a:r>
              <a:rPr lang="en-CA" dirty="0" err="1" smtClean="0"/>
              <a:t>tung</a:t>
            </a:r>
            <a:r>
              <a:rPr lang="en-CA" dirty="0" smtClean="0"/>
              <a:t>, a Cree elder replied to Simpson: </a:t>
            </a:r>
          </a:p>
          <a:p>
            <a:pPr>
              <a:buNone/>
            </a:pPr>
            <a:endParaRPr lang="en-CA" dirty="0" smtClean="0"/>
          </a:p>
          <a:p>
            <a:pPr>
              <a:buNone/>
            </a:pPr>
            <a:r>
              <a:rPr lang="en-CA" i="1" dirty="0" smtClean="0"/>
              <a:t>       “</a:t>
            </a:r>
            <a:r>
              <a:rPr lang="en-CA" i="1" dirty="0" smtClean="0"/>
              <a:t>I have turned this matter of a treaty in my mind and cannot see anything in it to benefit my children. This is what frightens me. After I showed you what I meant to keep for a reserve, you continued to make it smaller and smaller...Let the Queen’s subjects go on my land if they choose. I give them liberty. Let them rob me. I will go home...”</a:t>
            </a:r>
            <a:endParaRPr lang="en-CA" dirty="0" smtClean="0"/>
          </a:p>
          <a:p>
            <a:endParaRPr lang="fr-CA" dirty="0"/>
          </a:p>
        </p:txBody>
      </p:sp>
      <p:pic>
        <p:nvPicPr>
          <p:cNvPr id="4" name="Picture 7" descr="treaty_illustration_hmpg"/>
          <p:cNvPicPr>
            <a:picLocks noChangeAspect="1" noChangeArrowheads="1"/>
          </p:cNvPicPr>
          <p:nvPr/>
        </p:nvPicPr>
        <p:blipFill>
          <a:blip r:embed="rId2" cstate="print"/>
          <a:srcRect/>
          <a:stretch>
            <a:fillRect/>
          </a:stretch>
        </p:blipFill>
        <p:spPr bwMode="auto">
          <a:xfrm>
            <a:off x="7092280" y="3429000"/>
            <a:ext cx="1331640" cy="136686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229600" cy="4709160"/>
          </a:xfrm>
        </p:spPr>
        <p:txBody>
          <a:bodyPr>
            <a:normAutofit fontScale="62500" lnSpcReduction="20000"/>
          </a:bodyPr>
          <a:lstStyle/>
          <a:p>
            <a:pPr>
              <a:buNone/>
            </a:pPr>
            <a:r>
              <a:rPr lang="en-CA" b="1" dirty="0" smtClean="0"/>
              <a:t>      What </a:t>
            </a:r>
            <a:r>
              <a:rPr lang="en-CA" b="1" dirty="0" smtClean="0"/>
              <a:t>did the Natives received? </a:t>
            </a:r>
            <a:endParaRPr lang="en-CA" dirty="0" smtClean="0"/>
          </a:p>
          <a:p>
            <a:r>
              <a:rPr lang="en-CA" dirty="0" smtClean="0"/>
              <a:t>The Cree and the Salteaux did not want to give up all their land-they wanted to control about 60 percent of the land that made up Manitoba. </a:t>
            </a:r>
          </a:p>
          <a:p>
            <a:pPr>
              <a:buNone/>
            </a:pPr>
            <a:endParaRPr lang="en-CA" dirty="0" smtClean="0"/>
          </a:p>
          <a:p>
            <a:r>
              <a:rPr lang="en-CA" dirty="0" smtClean="0"/>
              <a:t>Simpson offered 160 acres (64.7 hectares) for every family of five. The offer was no acceptable for the Cree or the Salteaux. But, they were able to get farm equipment, supplies, and instruction in farming techniques in return for land. </a:t>
            </a:r>
          </a:p>
          <a:p>
            <a:pPr>
              <a:buNone/>
            </a:pPr>
            <a:endParaRPr lang="en-CA" dirty="0" smtClean="0"/>
          </a:p>
          <a:p>
            <a:pPr>
              <a:buNone/>
            </a:pPr>
            <a:r>
              <a:rPr lang="en-CA" b="1" dirty="0" smtClean="0"/>
              <a:t> </a:t>
            </a:r>
            <a:r>
              <a:rPr lang="en-CA" b="1" dirty="0" smtClean="0"/>
              <a:t>      When </a:t>
            </a:r>
            <a:r>
              <a:rPr lang="en-CA" b="1" dirty="0" smtClean="0"/>
              <a:t>the Treaties were signed: </a:t>
            </a:r>
            <a:endParaRPr lang="en-CA" dirty="0" smtClean="0"/>
          </a:p>
          <a:p>
            <a:r>
              <a:rPr lang="en-CA" dirty="0" smtClean="0"/>
              <a:t>Treaty Number 1 was finally signed on August 3, 1871. Treaty Number 2, which gave the government title to the forests lands between Lake Winnipeg and Lake Manitoba, was signed on August 21, 1871. </a:t>
            </a:r>
          </a:p>
          <a:p>
            <a:pPr>
              <a:buNone/>
            </a:pPr>
            <a:endParaRPr lang="en-CA" dirty="0" smtClean="0"/>
          </a:p>
          <a:p>
            <a:r>
              <a:rPr lang="en-CA" dirty="0" smtClean="0"/>
              <a:t>Compared to the original lands held by Native Peoples, the reserves that were set aside for them were now tiny. The Canadian Government had no intention of living up to its bargain. </a:t>
            </a:r>
          </a:p>
          <a:p>
            <a:endParaRPr lang="fr-CA" dirty="0"/>
          </a:p>
        </p:txBody>
      </p:sp>
      <p:pic>
        <p:nvPicPr>
          <p:cNvPr id="4098" name="Picture 2" descr="http://www.mhs.mb.ca/docs/mb_history/31/prairiehorticulture5.jpg"/>
          <p:cNvPicPr>
            <a:picLocks noChangeAspect="1" noChangeArrowheads="1"/>
          </p:cNvPicPr>
          <p:nvPr/>
        </p:nvPicPr>
        <p:blipFill>
          <a:blip r:embed="rId2" cstate="print"/>
          <a:srcRect/>
          <a:stretch>
            <a:fillRect/>
          </a:stretch>
        </p:blipFill>
        <p:spPr bwMode="auto">
          <a:xfrm>
            <a:off x="5076056" y="4797152"/>
            <a:ext cx="2732796" cy="190749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Natives and </a:t>
            </a:r>
            <a:r>
              <a:rPr lang="fr-CA" dirty="0" err="1" smtClean="0"/>
              <a:t>Farming</a:t>
            </a:r>
            <a:r>
              <a:rPr lang="fr-CA" dirty="0" smtClean="0"/>
              <a:t>:</a:t>
            </a:r>
            <a:br>
              <a:rPr lang="fr-CA" dirty="0" smtClean="0"/>
            </a:br>
            <a:endParaRPr lang="fr-CA" dirty="0"/>
          </a:p>
        </p:txBody>
      </p:sp>
      <p:sp>
        <p:nvSpPr>
          <p:cNvPr id="3" name="Content Placeholder 2"/>
          <p:cNvSpPr>
            <a:spLocks noGrp="1"/>
          </p:cNvSpPr>
          <p:nvPr>
            <p:ph idx="1"/>
          </p:nvPr>
        </p:nvSpPr>
        <p:spPr/>
        <p:txBody>
          <a:bodyPr>
            <a:normAutofit fontScale="55000" lnSpcReduction="20000"/>
          </a:bodyPr>
          <a:lstStyle/>
          <a:p>
            <a:r>
              <a:rPr lang="en-CA" dirty="0" smtClean="0"/>
              <a:t>The Natives of the prairie welcomed the fact of becoming farmers, as their traditional lifestyle has been endangered because of the extinction of bison herds. </a:t>
            </a:r>
          </a:p>
          <a:p>
            <a:pPr>
              <a:buNone/>
            </a:pPr>
            <a:endParaRPr lang="en-CA" dirty="0" smtClean="0"/>
          </a:p>
          <a:p>
            <a:r>
              <a:rPr lang="en-CA" b="1" dirty="0" smtClean="0"/>
              <a:t>HOWEVER</a:t>
            </a:r>
            <a:r>
              <a:rPr lang="en-CA" dirty="0" smtClean="0"/>
              <a:t>, the promised tools, supplies, and animals promised by the government never came through, and their standard of living began to decline. The Canadian government never wanted the Native peoples to become profitable farmers. They only wanted the Natives to farm enough food for their own use. </a:t>
            </a:r>
          </a:p>
          <a:p>
            <a:pPr>
              <a:buNone/>
            </a:pPr>
            <a:endParaRPr lang="en-CA" dirty="0" smtClean="0"/>
          </a:p>
          <a:p>
            <a:r>
              <a:rPr lang="en-CA" dirty="0" smtClean="0"/>
              <a:t>Indian Commissioner, </a:t>
            </a:r>
            <a:r>
              <a:rPr lang="en-CA" dirty="0" err="1" smtClean="0"/>
              <a:t>Hayter</a:t>
            </a:r>
            <a:r>
              <a:rPr lang="en-CA" dirty="0" smtClean="0"/>
              <a:t> Reid would say it was “unnatural” for the Native people to use farm machinery. Even though it was impossible to grow and harvest wheat without it. The Canadian government never wanted the Natives to become competition to the white farmers and make money off the surplus of wheat for cash. </a:t>
            </a:r>
          </a:p>
          <a:p>
            <a:pPr>
              <a:buNone/>
            </a:pPr>
            <a:endParaRPr lang="en-CA" dirty="0" smtClean="0"/>
          </a:p>
          <a:p>
            <a:r>
              <a:rPr lang="en-CA" dirty="0" smtClean="0"/>
              <a:t>Reed stated that if the Native peoples grew too much food-more than they needed for their own use, they were planting too much wheat. </a:t>
            </a:r>
          </a:p>
          <a:p>
            <a:pPr>
              <a:buNone/>
            </a:pPr>
            <a:endParaRPr lang="en-CA" dirty="0" smtClean="0"/>
          </a:p>
          <a:p>
            <a:r>
              <a:rPr lang="en-CA" dirty="0" smtClean="0"/>
              <a:t>Natives abandoned the idea of farming and became dependant on the government for survival.  Between 1874 and 1877, the Canadian government concluded five more treaties with the aboriginal peoples of the prairies. The government wanted to conclude the treaty process as quickly as possible because European settlement of the prairies could not begin until the North West had been surveyed.</a:t>
            </a:r>
          </a:p>
          <a:p>
            <a:endParaRPr lang="fr-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A New Society of the </a:t>
            </a:r>
            <a:r>
              <a:rPr lang="fr-CA" dirty="0" err="1" smtClean="0"/>
              <a:t>Indian</a:t>
            </a:r>
            <a:r>
              <a:rPr lang="fr-CA" dirty="0" smtClean="0"/>
              <a:t> </a:t>
            </a:r>
            <a:r>
              <a:rPr lang="fr-CA" dirty="0" err="1" smtClean="0"/>
              <a:t>Act</a:t>
            </a:r>
            <a:r>
              <a:rPr lang="fr-CA" dirty="0" smtClean="0"/>
              <a:t>:</a:t>
            </a:r>
            <a:endParaRPr lang="fr-CA" dirty="0"/>
          </a:p>
        </p:txBody>
      </p:sp>
      <p:sp>
        <p:nvSpPr>
          <p:cNvPr id="3" name="Content Placeholder 2"/>
          <p:cNvSpPr>
            <a:spLocks noGrp="1"/>
          </p:cNvSpPr>
          <p:nvPr>
            <p:ph idx="1"/>
          </p:nvPr>
        </p:nvSpPr>
        <p:spPr/>
        <p:txBody>
          <a:bodyPr>
            <a:normAutofit fontScale="77500" lnSpcReduction="20000"/>
          </a:bodyPr>
          <a:lstStyle/>
          <a:p>
            <a:r>
              <a:rPr lang="en-CA" dirty="0" smtClean="0"/>
              <a:t>In 1876, it introduced the Indian Act-it confirmed that the Native peoples would be required to live on reserves and it stripped Native children from basic rights and were sent to residential schools. </a:t>
            </a:r>
          </a:p>
          <a:p>
            <a:pPr>
              <a:buNone/>
            </a:pPr>
            <a:endParaRPr lang="en-CA" dirty="0" smtClean="0"/>
          </a:p>
          <a:p>
            <a:r>
              <a:rPr lang="en-CA" dirty="0" smtClean="0"/>
              <a:t>The government felt that they were helping the Native because of offer of a small amount of land, and the opportunity to become farmers, it was not the best option but it was better than the other alternative-death. </a:t>
            </a:r>
          </a:p>
          <a:p>
            <a:pPr>
              <a:buNone/>
            </a:pPr>
            <a:endParaRPr lang="en-CA" dirty="0" smtClean="0"/>
          </a:p>
          <a:p>
            <a:r>
              <a:rPr lang="en-CA" dirty="0" smtClean="0"/>
              <a:t>The government recruited a number of local Catholic missionaries as translators, who encouraged the Native peoples to sign the treaties. The missionaries did not want the Natives to starve and they wanted them to become productive members of new society.</a:t>
            </a:r>
          </a:p>
          <a:p>
            <a:endParaRPr lang="fr-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
            </a:r>
            <a:br>
              <a:rPr lang="en-CA" dirty="0" smtClean="0"/>
            </a:br>
            <a:r>
              <a:rPr lang="en-CA" dirty="0" smtClean="0"/>
              <a:t>The Cultural Clash </a:t>
            </a:r>
            <a:r>
              <a:rPr lang="en-CA" dirty="0" smtClean="0"/>
              <a:t/>
            </a:r>
            <a:br>
              <a:rPr lang="en-CA" dirty="0" smtClean="0"/>
            </a:br>
            <a:endParaRPr lang="fr-CA" dirty="0"/>
          </a:p>
        </p:txBody>
      </p:sp>
      <p:sp>
        <p:nvSpPr>
          <p:cNvPr id="3" name="Content Placeholder 2"/>
          <p:cNvSpPr>
            <a:spLocks noGrp="1"/>
          </p:cNvSpPr>
          <p:nvPr>
            <p:ph idx="1"/>
          </p:nvPr>
        </p:nvSpPr>
        <p:spPr/>
        <p:txBody>
          <a:bodyPr/>
          <a:lstStyle/>
          <a:p>
            <a:pPr>
              <a:buNone/>
            </a:pPr>
            <a:r>
              <a:rPr lang="en-CA" dirty="0" smtClean="0"/>
              <a:t>     Neither </a:t>
            </a:r>
            <a:r>
              <a:rPr lang="en-CA" dirty="0" smtClean="0"/>
              <a:t>the government nor the Catholic missionaries ever considered the cultural clash it would cause. The treaty process and the creation of reserves destroyed the Native culture. </a:t>
            </a:r>
          </a:p>
          <a:p>
            <a:endParaRPr lang="fr-CA" dirty="0"/>
          </a:p>
        </p:txBody>
      </p:sp>
      <p:pic>
        <p:nvPicPr>
          <p:cNvPr id="4" name="il_fi" descr="http://www.cbc.ca/news/background/aboriginals/gfx/landclaim_natlcell.jpg"/>
          <p:cNvPicPr/>
          <p:nvPr/>
        </p:nvPicPr>
        <p:blipFill>
          <a:blip r:embed="rId2" cstate="print"/>
          <a:srcRect/>
          <a:stretch>
            <a:fillRect/>
          </a:stretch>
        </p:blipFill>
        <p:spPr bwMode="auto">
          <a:xfrm>
            <a:off x="899592" y="4149080"/>
            <a:ext cx="2232248" cy="2121024"/>
          </a:xfrm>
          <a:prstGeom prst="rect">
            <a:avLst/>
          </a:prstGeom>
          <a:noFill/>
          <a:ln w="9525">
            <a:noFill/>
            <a:miter lim="800000"/>
            <a:headEnd/>
            <a:tailEnd/>
          </a:ln>
        </p:spPr>
      </p:pic>
      <p:pic>
        <p:nvPicPr>
          <p:cNvPr id="1026" name="Picture 2" descr="http://www.cbc.ca/gfx/images/news/photos/2008/06/06/residential-schools-584.jpg"/>
          <p:cNvPicPr>
            <a:picLocks noChangeAspect="1" noChangeArrowheads="1"/>
          </p:cNvPicPr>
          <p:nvPr/>
        </p:nvPicPr>
        <p:blipFill>
          <a:blip r:embed="rId3" cstate="print"/>
          <a:srcRect/>
          <a:stretch>
            <a:fillRect/>
          </a:stretch>
        </p:blipFill>
        <p:spPr bwMode="auto">
          <a:xfrm>
            <a:off x="4427984" y="3861048"/>
            <a:ext cx="4176464" cy="234568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were the people?</a:t>
            </a:r>
            <a:endParaRPr lang="en-CA" dirty="0"/>
          </a:p>
        </p:txBody>
      </p:sp>
      <p:sp>
        <p:nvSpPr>
          <p:cNvPr id="3" name="Content Placeholder 2"/>
          <p:cNvSpPr>
            <a:spLocks noGrp="1"/>
          </p:cNvSpPr>
          <p:nvPr>
            <p:ph idx="1"/>
          </p:nvPr>
        </p:nvSpPr>
        <p:spPr/>
        <p:txBody>
          <a:bodyPr>
            <a:normAutofit fontScale="62500" lnSpcReduction="20000"/>
          </a:bodyPr>
          <a:lstStyle/>
          <a:p>
            <a:r>
              <a:rPr lang="en-CA" b="1" dirty="0"/>
              <a:t>North West </a:t>
            </a:r>
            <a:r>
              <a:rPr lang="en-CA" b="1" dirty="0" smtClean="0"/>
              <a:t>Company: </a:t>
            </a:r>
            <a:r>
              <a:rPr lang="en-CA" dirty="0"/>
              <a:t>A fur trading company with an agreement with the native peoples that they trade alcohol and metal objects for furs.  But by giving cheap liquor to the Aboriginals it resulted in malnutrition, disease, and death.  </a:t>
            </a:r>
          </a:p>
          <a:p>
            <a:r>
              <a:rPr lang="en-CA" b="1" dirty="0"/>
              <a:t>Hudson’s Bay </a:t>
            </a:r>
            <a:r>
              <a:rPr lang="en-CA" b="1" dirty="0" smtClean="0"/>
              <a:t>Company: </a:t>
            </a:r>
            <a:r>
              <a:rPr lang="en-CA" dirty="0"/>
              <a:t>Controlled the Canadian fur trade, </a:t>
            </a:r>
          </a:p>
          <a:p>
            <a:r>
              <a:rPr lang="en-CA" b="1" dirty="0"/>
              <a:t>Canadian </a:t>
            </a:r>
            <a:r>
              <a:rPr lang="en-CA" b="1" dirty="0" smtClean="0"/>
              <a:t>Government: </a:t>
            </a:r>
            <a:r>
              <a:rPr lang="en-CA" dirty="0"/>
              <a:t>had gained control over the Northwest gradually. </a:t>
            </a:r>
          </a:p>
          <a:p>
            <a:r>
              <a:rPr lang="en-CA" b="1" dirty="0"/>
              <a:t>North West Mounted </a:t>
            </a:r>
            <a:r>
              <a:rPr lang="en-CA" b="1" dirty="0" smtClean="0"/>
              <a:t>Police: </a:t>
            </a:r>
            <a:r>
              <a:rPr lang="en-CA" dirty="0" smtClean="0"/>
              <a:t>both </a:t>
            </a:r>
            <a:r>
              <a:rPr lang="en-CA" dirty="0"/>
              <a:t>a police force and a paramilitary organization, regained control over the North West Territories. </a:t>
            </a:r>
          </a:p>
          <a:p>
            <a:r>
              <a:rPr lang="en-CA" b="1" dirty="0"/>
              <a:t>Assiniboin </a:t>
            </a:r>
            <a:r>
              <a:rPr lang="en-CA" b="1" dirty="0" smtClean="0"/>
              <a:t>peoples:</a:t>
            </a:r>
            <a:r>
              <a:rPr lang="en-CA" dirty="0" smtClean="0"/>
              <a:t> was </a:t>
            </a:r>
            <a:r>
              <a:rPr lang="en-CA" dirty="0"/>
              <a:t>attacked by whisky traders, welcomed the NWMP. </a:t>
            </a:r>
          </a:p>
          <a:p>
            <a:r>
              <a:rPr lang="en-CA" b="1" dirty="0"/>
              <a:t>W. </a:t>
            </a:r>
            <a:r>
              <a:rPr lang="en-CA" b="1" dirty="0" smtClean="0"/>
              <a:t>Simpson: </a:t>
            </a:r>
            <a:r>
              <a:rPr lang="en-CA" dirty="0"/>
              <a:t>spoke with the Cree and </a:t>
            </a:r>
            <a:r>
              <a:rPr lang="en-CA" dirty="0" err="1"/>
              <a:t>Saulteaux</a:t>
            </a:r>
            <a:r>
              <a:rPr lang="en-CA" dirty="0"/>
              <a:t> peoples to make treaties.</a:t>
            </a:r>
          </a:p>
          <a:p>
            <a:r>
              <a:rPr lang="en-CA" b="1" dirty="0"/>
              <a:t>Henry </a:t>
            </a:r>
            <a:r>
              <a:rPr lang="en-CA" b="1" dirty="0" smtClean="0"/>
              <a:t>Prince: </a:t>
            </a:r>
            <a:r>
              <a:rPr lang="en-CA" dirty="0"/>
              <a:t>chief of the </a:t>
            </a:r>
            <a:r>
              <a:rPr lang="en-CA" dirty="0" err="1"/>
              <a:t>Saulteaux</a:t>
            </a:r>
            <a:endParaRPr lang="en-CA" dirty="0"/>
          </a:p>
          <a:p>
            <a:r>
              <a:rPr lang="en-CA" b="1" dirty="0" smtClean="0"/>
              <a:t>Cree:</a:t>
            </a:r>
            <a:r>
              <a:rPr lang="en-CA" dirty="0" smtClean="0"/>
              <a:t> </a:t>
            </a:r>
            <a:r>
              <a:rPr lang="en-CA" dirty="0"/>
              <a:t>Although did not agree at first with the treaties, Simpson made new ones and the Cree peoples made treaties with Simpson</a:t>
            </a:r>
          </a:p>
          <a:p>
            <a:r>
              <a:rPr lang="en-CA" b="1" dirty="0" err="1" smtClean="0"/>
              <a:t>Saulteaux</a:t>
            </a:r>
            <a:r>
              <a:rPr lang="en-CA" b="1" dirty="0" smtClean="0"/>
              <a:t>: </a:t>
            </a:r>
            <a:r>
              <a:rPr lang="en-CA" dirty="0"/>
              <a:t>Although did not agree at first with the treaties, Simpson made new ones and the </a:t>
            </a:r>
            <a:r>
              <a:rPr lang="en-CA" dirty="0" err="1"/>
              <a:t>Saulteaux</a:t>
            </a:r>
            <a:r>
              <a:rPr lang="en-CA" dirty="0"/>
              <a:t> peoples made treaties with Simpson </a:t>
            </a:r>
          </a:p>
          <a:p>
            <a:pPr marL="0" indent="0">
              <a:buNone/>
            </a:pPr>
            <a:endParaRPr lang="en-CA" dirty="0"/>
          </a:p>
        </p:txBody>
      </p:sp>
    </p:spTree>
    <p:extLst>
      <p:ext uri="{BB962C8B-B14F-4D97-AF65-F5344CB8AC3E}">
        <p14:creationId xmlns:p14="http://schemas.microsoft.com/office/powerpoint/2010/main" xmlns="" val="3307084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Issues:</a:t>
            </a:r>
            <a:endParaRPr lang="en-CA" dirty="0"/>
          </a:p>
        </p:txBody>
      </p:sp>
      <p:sp>
        <p:nvSpPr>
          <p:cNvPr id="3" name="Content Placeholder 2"/>
          <p:cNvSpPr>
            <a:spLocks noGrp="1"/>
          </p:cNvSpPr>
          <p:nvPr>
            <p:ph idx="1"/>
          </p:nvPr>
        </p:nvSpPr>
        <p:spPr/>
        <p:txBody>
          <a:bodyPr/>
          <a:lstStyle/>
          <a:p>
            <a:r>
              <a:rPr lang="en-CA" dirty="0" smtClean="0"/>
              <a:t>In 1872 there was pressure on the Canadian government from the First Nations in the prairies to address treaties. First Nations were alarmed at the various newcomers coming onto their lands and conducting geological surveys for telegraph lines, the railway, and lands for settlement. This made the Plains Cree very nervous and they confronted the surveyor</a:t>
            </a:r>
            <a:endParaRPr lang="en-CA" dirty="0"/>
          </a:p>
        </p:txBody>
      </p:sp>
    </p:spTree>
    <p:extLst>
      <p:ext uri="{BB962C8B-B14F-4D97-AF65-F5344CB8AC3E}">
        <p14:creationId xmlns:p14="http://schemas.microsoft.com/office/powerpoint/2010/main" xmlns="" val="3302608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developments created:</a:t>
            </a:r>
            <a:endParaRPr lang="en-CA" dirty="0"/>
          </a:p>
        </p:txBody>
      </p:sp>
      <p:sp>
        <p:nvSpPr>
          <p:cNvPr id="3" name="Content Placeholder 2"/>
          <p:cNvSpPr>
            <a:spLocks noGrp="1"/>
          </p:cNvSpPr>
          <p:nvPr>
            <p:ph idx="1"/>
          </p:nvPr>
        </p:nvSpPr>
        <p:spPr/>
        <p:txBody>
          <a:bodyPr/>
          <a:lstStyle/>
          <a:p>
            <a:r>
              <a:rPr lang="en-CA" dirty="0" smtClean="0"/>
              <a:t>In the prairies a final agreement with the Cree Salteaux, </a:t>
            </a:r>
          </a:p>
          <a:p>
            <a:r>
              <a:rPr lang="en-CA" dirty="0" smtClean="0"/>
              <a:t>The treaty was signed on August 3,1871 and the treaties one and two were now concluded by Simpson.</a:t>
            </a:r>
          </a:p>
          <a:p>
            <a:r>
              <a:rPr lang="en-CA" dirty="0" smtClean="0"/>
              <a:t>Over six years the pattern repeated across the prairies and Simpson once again ordered to conclude treaties that terminated Native Land. </a:t>
            </a:r>
          </a:p>
        </p:txBody>
      </p:sp>
    </p:spTree>
    <p:extLst>
      <p:ext uri="{BB962C8B-B14F-4D97-AF65-F5344CB8AC3E}">
        <p14:creationId xmlns:p14="http://schemas.microsoft.com/office/powerpoint/2010/main" xmlns="" val="3102299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u="dbl" dirty="0" smtClean="0"/>
              <a:t>The Whisky Traders:</a:t>
            </a:r>
            <a:endParaRPr lang="fr-CA" dirty="0"/>
          </a:p>
        </p:txBody>
      </p:sp>
      <p:sp>
        <p:nvSpPr>
          <p:cNvPr id="3" name="Content Placeholder 2"/>
          <p:cNvSpPr>
            <a:spLocks noGrp="1"/>
          </p:cNvSpPr>
          <p:nvPr>
            <p:ph idx="1"/>
          </p:nvPr>
        </p:nvSpPr>
        <p:spPr/>
        <p:txBody>
          <a:bodyPr>
            <a:normAutofit fontScale="85000" lnSpcReduction="10000"/>
          </a:bodyPr>
          <a:lstStyle/>
          <a:p>
            <a:r>
              <a:rPr lang="en-CA" dirty="0" smtClean="0"/>
              <a:t>During 1870’s the control of the Northwest was passed from the HBC to the Canadian Government.  </a:t>
            </a:r>
          </a:p>
          <a:p>
            <a:pPr>
              <a:buNone/>
            </a:pPr>
            <a:endParaRPr lang="en-CA" dirty="0" smtClean="0"/>
          </a:p>
          <a:p>
            <a:r>
              <a:rPr lang="en-CA" dirty="0" smtClean="0"/>
              <a:t>One of the first problems that faced Ottawa was a fur-trade issue. </a:t>
            </a:r>
          </a:p>
          <a:p>
            <a:r>
              <a:rPr lang="en-CA" dirty="0" smtClean="0"/>
              <a:t>By the early 1870’s the American fur traders in the southwest part of the North-West territories (present day southern Alberta) caused trouble. </a:t>
            </a:r>
          </a:p>
          <a:p>
            <a:pPr>
              <a:buNone/>
            </a:pPr>
            <a:endParaRPr lang="en-CA" dirty="0" smtClean="0"/>
          </a:p>
          <a:p>
            <a:r>
              <a:rPr lang="en-CA" dirty="0" smtClean="0"/>
              <a:t>The Canadian Fur Trade had been controlled by the HBC since 1821 and the American Fur trade was taken over by smaller, independent companies. </a:t>
            </a:r>
          </a:p>
          <a:p>
            <a:endParaRPr lang="fr-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err="1" smtClean="0"/>
              <a:t>Why</a:t>
            </a:r>
            <a:r>
              <a:rPr lang="fr-CA" dirty="0" smtClean="0"/>
              <a:t> </a:t>
            </a:r>
            <a:r>
              <a:rPr lang="fr-CA" dirty="0" err="1" smtClean="0"/>
              <a:t>did</a:t>
            </a:r>
            <a:r>
              <a:rPr lang="fr-CA" dirty="0" smtClean="0"/>
              <a:t> </a:t>
            </a:r>
            <a:r>
              <a:rPr lang="fr-CA" dirty="0" err="1" smtClean="0"/>
              <a:t>they</a:t>
            </a:r>
            <a:r>
              <a:rPr lang="fr-CA" dirty="0" smtClean="0"/>
              <a:t> </a:t>
            </a:r>
            <a:r>
              <a:rPr lang="fr-CA" dirty="0" err="1" smtClean="0"/>
              <a:t>trade</a:t>
            </a:r>
            <a:r>
              <a:rPr lang="fr-CA" dirty="0" smtClean="0"/>
              <a:t>? </a:t>
            </a:r>
            <a:endParaRPr lang="fr-CA" dirty="0"/>
          </a:p>
        </p:txBody>
      </p:sp>
      <p:sp>
        <p:nvSpPr>
          <p:cNvPr id="3" name="Content Placeholder 2"/>
          <p:cNvSpPr>
            <a:spLocks noGrp="1"/>
          </p:cNvSpPr>
          <p:nvPr>
            <p:ph idx="1"/>
          </p:nvPr>
        </p:nvSpPr>
        <p:spPr/>
        <p:txBody>
          <a:bodyPr>
            <a:normAutofit fontScale="92500"/>
          </a:bodyPr>
          <a:lstStyle/>
          <a:p>
            <a:r>
              <a:rPr lang="en-CA" dirty="0" smtClean="0"/>
              <a:t>The companies traded strong, cheap liquor to the Natives Peoples of the region in return for buffalo robes and other fur. </a:t>
            </a:r>
          </a:p>
          <a:p>
            <a:pPr>
              <a:buNone/>
            </a:pPr>
            <a:endParaRPr lang="en-CA" dirty="0" smtClean="0"/>
          </a:p>
          <a:p>
            <a:r>
              <a:rPr lang="en-CA" dirty="0" smtClean="0"/>
              <a:t>The principal post was called Fort Whoop-Up.</a:t>
            </a:r>
          </a:p>
          <a:p>
            <a:pPr>
              <a:buNone/>
            </a:pPr>
            <a:endParaRPr lang="en-CA" dirty="0" smtClean="0"/>
          </a:p>
          <a:p>
            <a:r>
              <a:rPr lang="en-CA" b="1" dirty="0" smtClean="0"/>
              <a:t>The impact of the whiskey traders: </a:t>
            </a:r>
            <a:endParaRPr lang="en-CA" dirty="0" smtClean="0"/>
          </a:p>
          <a:p>
            <a:r>
              <a:rPr lang="en-CA" dirty="0" smtClean="0"/>
              <a:t>The liquor that was traded led to a widespread alcoholism among the Natives peoples. It resulted in malnutrition, disease to the point of death. </a:t>
            </a:r>
          </a:p>
          <a:p>
            <a:endParaRPr lang="fr-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The </a:t>
            </a:r>
            <a:r>
              <a:rPr lang="fr-CA" dirty="0" err="1" smtClean="0"/>
              <a:t>North</a:t>
            </a:r>
            <a:r>
              <a:rPr lang="fr-CA" dirty="0" smtClean="0"/>
              <a:t> West </a:t>
            </a:r>
            <a:r>
              <a:rPr lang="fr-CA" dirty="0" err="1" smtClean="0"/>
              <a:t>Mounted</a:t>
            </a:r>
            <a:r>
              <a:rPr lang="fr-CA" dirty="0" smtClean="0"/>
              <a:t> Police</a:t>
            </a:r>
            <a:br>
              <a:rPr lang="fr-CA" dirty="0" smtClean="0"/>
            </a:br>
            <a:r>
              <a:rPr lang="fr-CA" dirty="0" smtClean="0"/>
              <a:t>(NWMP)</a:t>
            </a:r>
            <a:endParaRPr lang="fr-CA" dirty="0"/>
          </a:p>
        </p:txBody>
      </p:sp>
      <p:sp>
        <p:nvSpPr>
          <p:cNvPr id="3" name="Content Placeholder 2"/>
          <p:cNvSpPr>
            <a:spLocks noGrp="1"/>
          </p:cNvSpPr>
          <p:nvPr>
            <p:ph idx="1"/>
          </p:nvPr>
        </p:nvSpPr>
        <p:spPr/>
        <p:txBody>
          <a:bodyPr>
            <a:normAutofit/>
          </a:bodyPr>
          <a:lstStyle/>
          <a:p>
            <a:r>
              <a:rPr lang="en-CA" dirty="0" smtClean="0"/>
              <a:t>By 1872, the Canadian government decided that the Northwest required some sort of policing. In 1873, the North West Mounted Police was created. It served as both a police force and a </a:t>
            </a:r>
            <a:r>
              <a:rPr lang="en-CA" b="1" dirty="0" smtClean="0"/>
              <a:t>paramilitary government</a:t>
            </a:r>
            <a:r>
              <a:rPr lang="en-CA" dirty="0" smtClean="0"/>
              <a:t> (an unofficial military organization</a:t>
            </a:r>
            <a:r>
              <a:rPr lang="en-CA" dirty="0" smtClean="0"/>
              <a:t>)</a:t>
            </a:r>
            <a:endParaRPr lang="en-CA" dirty="0" smtClean="0"/>
          </a:p>
          <a:p>
            <a:r>
              <a:rPr lang="en-CA" b="1" dirty="0" smtClean="0"/>
              <a:t>What was there goal? </a:t>
            </a:r>
            <a:endParaRPr lang="en-CA" dirty="0" smtClean="0"/>
          </a:p>
          <a:p>
            <a:pPr>
              <a:buNone/>
            </a:pPr>
            <a:r>
              <a:rPr lang="en-CA" dirty="0" smtClean="0"/>
              <a:t>     The </a:t>
            </a:r>
            <a:r>
              <a:rPr lang="en-CA" dirty="0" smtClean="0"/>
              <a:t>NWMP’s task was to drive out the Whisky traders and regain control over the entire North West Territories. </a:t>
            </a:r>
          </a:p>
          <a:p>
            <a:endParaRPr lang="fr-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smtClean="0"/>
              <a:t>The Incident: </a:t>
            </a:r>
            <a:endParaRPr lang="fr-CA" dirty="0"/>
          </a:p>
        </p:txBody>
      </p:sp>
      <p:sp>
        <p:nvSpPr>
          <p:cNvPr id="3" name="Content Placeholder 2"/>
          <p:cNvSpPr>
            <a:spLocks noGrp="1"/>
          </p:cNvSpPr>
          <p:nvPr>
            <p:ph idx="1"/>
          </p:nvPr>
        </p:nvSpPr>
        <p:spPr/>
        <p:txBody>
          <a:bodyPr>
            <a:normAutofit fontScale="85000" lnSpcReduction="20000"/>
          </a:bodyPr>
          <a:lstStyle/>
          <a:p>
            <a:pPr>
              <a:buNone/>
            </a:pPr>
            <a:endParaRPr lang="en-CA" dirty="0" smtClean="0"/>
          </a:p>
          <a:p>
            <a:r>
              <a:rPr lang="en-CA" dirty="0" smtClean="0"/>
              <a:t>The process of driving out the Whisky traders was quickened by an incident that involved both whisky traders and the Assiniboin peoples. </a:t>
            </a:r>
          </a:p>
          <a:p>
            <a:r>
              <a:rPr lang="en-CA" dirty="0" smtClean="0"/>
              <a:t>The spring of 1874, a group of Assiniboin was attacked by a party of whisky traders in Cypress Hills. (Present day Southern Saskatchewan) </a:t>
            </a:r>
          </a:p>
          <a:p>
            <a:pPr>
              <a:buNone/>
            </a:pPr>
            <a:endParaRPr lang="en-CA" dirty="0" smtClean="0"/>
          </a:p>
          <a:p>
            <a:r>
              <a:rPr lang="en-CA" dirty="0" smtClean="0"/>
              <a:t>30 Assiniboin lost their lives. This is now known as the </a:t>
            </a:r>
            <a:r>
              <a:rPr lang="en-CA" b="1" dirty="0" smtClean="0"/>
              <a:t>Cypress Hills Massacre.</a:t>
            </a:r>
            <a:endParaRPr lang="en-CA" dirty="0" smtClean="0"/>
          </a:p>
          <a:p>
            <a:pPr>
              <a:buNone/>
            </a:pPr>
            <a:endParaRPr lang="en-CA" dirty="0" smtClean="0"/>
          </a:p>
          <a:p>
            <a:r>
              <a:rPr lang="en-CA" dirty="0" smtClean="0"/>
              <a:t>The NWMP sent 300 troops into the prairies to establish control of the area. Unfortunately, by the time they arrived the whisky traders fled to the US. </a:t>
            </a:r>
          </a:p>
          <a:p>
            <a:endParaRPr lang="fr-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smtClean="0"/>
              <a:t>The NWMP and the Natives</a:t>
            </a:r>
            <a:br>
              <a:rPr lang="fr-CA" dirty="0" smtClean="0"/>
            </a:br>
            <a:endParaRPr lang="fr-CA" dirty="0"/>
          </a:p>
        </p:txBody>
      </p:sp>
      <p:sp>
        <p:nvSpPr>
          <p:cNvPr id="3" name="Content Placeholder 2"/>
          <p:cNvSpPr>
            <a:spLocks noGrp="1"/>
          </p:cNvSpPr>
          <p:nvPr>
            <p:ph idx="1"/>
          </p:nvPr>
        </p:nvSpPr>
        <p:spPr/>
        <p:txBody>
          <a:bodyPr/>
          <a:lstStyle/>
          <a:p>
            <a:r>
              <a:rPr lang="en-CA" dirty="0" smtClean="0"/>
              <a:t>The NWMP was welcomed by the Native peoples, who believed the police might put an end to the lawlessness that has overpowered the region for more than a decade. </a:t>
            </a:r>
          </a:p>
          <a:p>
            <a:endParaRPr lang="fr-CA" dirty="0"/>
          </a:p>
        </p:txBody>
      </p:sp>
      <p:pic>
        <p:nvPicPr>
          <p:cNvPr id="4" name="il_fi" descr="http://data2.collectionscanada.gc.ca/e/e326/e008128871-v6.jpg"/>
          <p:cNvPicPr/>
          <p:nvPr/>
        </p:nvPicPr>
        <p:blipFill>
          <a:blip r:embed="rId2" cstate="print"/>
          <a:srcRect/>
          <a:stretch>
            <a:fillRect/>
          </a:stretch>
        </p:blipFill>
        <p:spPr bwMode="auto">
          <a:xfrm>
            <a:off x="2699792" y="3717032"/>
            <a:ext cx="3960440" cy="280831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err="1" smtClean="0"/>
              <a:t>Treaties</a:t>
            </a:r>
            <a:r>
              <a:rPr lang="fr-CA" dirty="0" smtClean="0"/>
              <a:t> </a:t>
            </a:r>
            <a:r>
              <a:rPr lang="fr-CA" dirty="0" err="1" smtClean="0"/>
              <a:t>with</a:t>
            </a:r>
            <a:r>
              <a:rPr lang="fr-CA" dirty="0" smtClean="0"/>
              <a:t> the Native Peoples:</a:t>
            </a:r>
            <a:endParaRPr lang="fr-CA" dirty="0"/>
          </a:p>
        </p:txBody>
      </p:sp>
      <p:sp>
        <p:nvSpPr>
          <p:cNvPr id="3" name="Content Placeholder 2"/>
          <p:cNvSpPr>
            <a:spLocks noGrp="1"/>
          </p:cNvSpPr>
          <p:nvPr>
            <p:ph idx="1"/>
          </p:nvPr>
        </p:nvSpPr>
        <p:spPr/>
        <p:txBody>
          <a:bodyPr>
            <a:normAutofit fontScale="92500" lnSpcReduction="20000"/>
          </a:bodyPr>
          <a:lstStyle/>
          <a:p>
            <a:r>
              <a:rPr lang="en-CA" dirty="0" smtClean="0"/>
              <a:t>The government’s main goal was to open the North-West Territories and Manitoba to Canadian and European settlement. </a:t>
            </a:r>
          </a:p>
          <a:p>
            <a:pPr>
              <a:buNone/>
            </a:pPr>
            <a:endParaRPr lang="en-CA" dirty="0" smtClean="0"/>
          </a:p>
          <a:p>
            <a:r>
              <a:rPr lang="en-CA" dirty="0" smtClean="0"/>
              <a:t>But, the question of the aboriginal title had to be settled first. </a:t>
            </a:r>
          </a:p>
          <a:p>
            <a:r>
              <a:rPr lang="en-CA" dirty="0" smtClean="0"/>
              <a:t>By 1870, with the exception of the Selkirk settlement, all of the land in the Northwest was under aboriginal control. </a:t>
            </a:r>
          </a:p>
          <a:p>
            <a:pPr>
              <a:buNone/>
            </a:pPr>
            <a:endParaRPr lang="en-CA" dirty="0" smtClean="0"/>
          </a:p>
          <a:p>
            <a:r>
              <a:rPr lang="en-CA" dirty="0" smtClean="0"/>
              <a:t>The aboriginal groups wondered about their fate under a Canadian government, and they wanted to make the best possible deal for their future. </a:t>
            </a:r>
          </a:p>
          <a:p>
            <a:endParaRPr lang="fr-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115</TotalTime>
  <Words>1461</Words>
  <Application>Microsoft Office PowerPoint</Application>
  <PresentationFormat>On-screen Show (4:3)</PresentationFormat>
  <Paragraphs>96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Apex</vt:lpstr>
      <vt:lpstr>The First Nations Peoples in the Northwest:</vt:lpstr>
      <vt:lpstr>The Issues:</vt:lpstr>
      <vt:lpstr>The developments created:</vt:lpstr>
      <vt:lpstr>The Whisky Traders:</vt:lpstr>
      <vt:lpstr>Why did they trade? </vt:lpstr>
      <vt:lpstr>The North West Mounted Police (NWMP)</vt:lpstr>
      <vt:lpstr>The Incident: </vt:lpstr>
      <vt:lpstr>The NWMP and the Natives </vt:lpstr>
      <vt:lpstr>Treaties with the Native Peoples:</vt:lpstr>
      <vt:lpstr>Treaties Con’t: Simpson</vt:lpstr>
      <vt:lpstr>The Indian Act of 1876</vt:lpstr>
      <vt:lpstr>Treaties </vt:lpstr>
      <vt:lpstr>Slide 13</vt:lpstr>
      <vt:lpstr>Natives and Farming: </vt:lpstr>
      <vt:lpstr>A New Society of the Indian Act:</vt:lpstr>
      <vt:lpstr> The Cultural Clash  </vt:lpstr>
      <vt:lpstr>Who were the people?</vt:lpstr>
    </vt:vector>
  </TitlesOfParts>
  <Company>School District #36 (Surrey)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Nations Peoples in the Northwest:</dc:title>
  <dc:creator>Library</dc:creator>
  <cp:lastModifiedBy>Shilpa</cp:lastModifiedBy>
  <cp:revision>6</cp:revision>
  <dcterms:created xsi:type="dcterms:W3CDTF">2011-12-08T18:19:49Z</dcterms:created>
  <dcterms:modified xsi:type="dcterms:W3CDTF">2011-12-12T06:02:56Z</dcterms:modified>
</cp:coreProperties>
</file>