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26" autoAdjust="0"/>
    <p:restoredTop sz="94660"/>
  </p:normalViewPr>
  <p:slideViewPr>
    <p:cSldViewPr>
      <p:cViewPr varScale="1">
        <p:scale>
          <a:sx n="39" d="100"/>
          <a:sy n="39" d="100"/>
        </p:scale>
        <p:origin x="-756"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17" name="Footer Placeholder 16"/>
          <p:cNvSpPr>
            <a:spLocks noGrp="1"/>
          </p:cNvSpPr>
          <p:nvPr>
            <p:ph type="ftr" sz="quarter" idx="11"/>
          </p:nvPr>
        </p:nvSpPr>
        <p:spPr/>
        <p:txBody>
          <a:bodyPr/>
          <a:lstStyle/>
          <a:p>
            <a:endParaRPr lang="en-C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153F9B9-6741-4339-8A70-13271BCE563A}" type="slidenum">
              <a:rPr lang="en-CA" smtClean="0"/>
              <a:pPr/>
              <a:t>‹#›</a:t>
            </a:fld>
            <a:endParaRPr lang="en-C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153F9B9-6741-4339-8A70-13271BCE563A}"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153F9B9-6741-4339-8A70-13271BCE563A}"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153F9B9-6741-4339-8A70-13271BCE563A}" type="slidenum">
              <a:rPr lang="en-CA" smtClean="0"/>
              <a:pPr/>
              <a:t>‹#›</a:t>
            </a:fld>
            <a:endParaRPr lang="en-C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5" name="Footer Placeholder 4"/>
          <p:cNvSpPr>
            <a:spLocks noGrp="1"/>
          </p:cNvSpPr>
          <p:nvPr>
            <p:ph type="ftr" sz="quarter" idx="11"/>
          </p:nvPr>
        </p:nvSpPr>
        <p:spPr>
          <a:xfrm>
            <a:off x="800100" y="6172200"/>
            <a:ext cx="4000500" cy="457200"/>
          </a:xfrm>
        </p:spPr>
        <p:txBody>
          <a:bodyPr/>
          <a:lstStyle/>
          <a:p>
            <a:endParaRPr lang="en-C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153F9B9-6741-4339-8A70-13271BCE563A}"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153F9B9-6741-4339-8A70-13271BCE563A}" type="slidenum">
              <a:rPr lang="en-CA" smtClean="0"/>
              <a:pPr/>
              <a:t>‹#›</a:t>
            </a:fld>
            <a:endParaRPr lang="en-C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153F9B9-6741-4339-8A70-13271BCE563A}" type="slidenum">
              <a:rPr lang="en-CA" smtClean="0"/>
              <a:pPr/>
              <a:t>‹#›</a:t>
            </a:fld>
            <a:endParaRPr lang="en-C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153F9B9-6741-4339-8A70-13271BCE563A}"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153F9B9-6741-4339-8A70-13271BCE563A}"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153F9B9-6741-4339-8A70-13271BCE563A}" type="slidenum">
              <a:rPr lang="en-CA" smtClean="0"/>
              <a:pPr/>
              <a:t>‹#›</a:t>
            </a:fld>
            <a:endParaRPr lang="en-C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1897CD3-A6F6-4B9B-A80B-92830449F449}" type="datetimeFigureOut">
              <a:rPr lang="en-CA" smtClean="0"/>
              <a:pPr/>
              <a:t>11/12/2011</a:t>
            </a:fld>
            <a:endParaRPr lang="en-CA"/>
          </a:p>
        </p:txBody>
      </p:sp>
      <p:sp>
        <p:nvSpPr>
          <p:cNvPr id="6" name="Footer Placeholder 5"/>
          <p:cNvSpPr>
            <a:spLocks noGrp="1"/>
          </p:cNvSpPr>
          <p:nvPr>
            <p:ph type="ftr" sz="quarter" idx="11"/>
          </p:nvPr>
        </p:nvSpPr>
        <p:spPr>
          <a:xfrm>
            <a:off x="914400" y="6172200"/>
            <a:ext cx="3886200" cy="457200"/>
          </a:xfrm>
        </p:spPr>
        <p:txBody>
          <a:bodyPr/>
          <a:lstStyle/>
          <a:p>
            <a:endParaRPr lang="en-CA"/>
          </a:p>
        </p:txBody>
      </p:sp>
      <p:sp>
        <p:nvSpPr>
          <p:cNvPr id="7" name="Slide Number Placeholder 6"/>
          <p:cNvSpPr>
            <a:spLocks noGrp="1"/>
          </p:cNvSpPr>
          <p:nvPr>
            <p:ph type="sldNum" sz="quarter" idx="12"/>
          </p:nvPr>
        </p:nvSpPr>
        <p:spPr>
          <a:xfrm>
            <a:off x="146304" y="6208776"/>
            <a:ext cx="457200" cy="457200"/>
          </a:xfrm>
        </p:spPr>
        <p:txBody>
          <a:bodyPr/>
          <a:lstStyle/>
          <a:p>
            <a:fld id="{7153F9B9-6741-4339-8A70-13271BCE563A}" type="slidenum">
              <a:rPr lang="en-CA" smtClean="0"/>
              <a:pPr/>
              <a:t>‹#›</a:t>
            </a:fld>
            <a:endParaRPr lang="en-C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1897CD3-A6F6-4B9B-A80B-92830449F449}" type="datetimeFigureOut">
              <a:rPr lang="en-CA" smtClean="0"/>
              <a:pPr/>
              <a:t>11/12/2011</a:t>
            </a:fld>
            <a:endParaRPr lang="en-C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C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153F9B9-6741-4339-8A70-13271BCE563A}"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google.ca/imgres?q=canadian+pacific+railway&amp;hl=en&amp;sa=X&amp;gbv=2&amp;biw=754&amp;bih=475&amp;tbm=isch&amp;tbnid=BsykIqPAskOybM:&amp;imgrefurl=http://www.railarchive.net/rlsteam/cpr.htm&amp;docid=Mggv9ty4A4zDyM&amp;imgurl=http://www.railarchive.net/rlsteam/cpr1266.jpg&amp;w=620&amp;h=370&amp;ei=V3DlTofQI-KJiALKmY2qBg&amp;zoom=1&amp;iact=hc&amp;vpx=430&amp;vpy=180&amp;dur=1063&amp;hovh=165&amp;hovw=277&amp;tx=206&amp;ty=173&amp;sig=104206271163338093525&amp;page=4&amp;tbnh=93&amp;tbnw=156&amp;start=24&amp;ndsp=8&amp;ved=1t:429,r:7,s:24"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CA" dirty="0" smtClean="0"/>
              <a:t>Jessica, Patrice, </a:t>
            </a:r>
            <a:r>
              <a:rPr lang="en-CA" dirty="0" err="1" smtClean="0"/>
              <a:t>Ananvir</a:t>
            </a:r>
            <a:r>
              <a:rPr lang="en-CA" dirty="0" smtClean="0"/>
              <a:t>, </a:t>
            </a:r>
            <a:r>
              <a:rPr lang="en-CA" dirty="0" err="1" smtClean="0"/>
              <a:t>Navin</a:t>
            </a:r>
            <a:r>
              <a:rPr lang="en-CA" dirty="0" smtClean="0"/>
              <a:t>, Sharon, </a:t>
            </a:r>
            <a:r>
              <a:rPr lang="en-CA" dirty="0" smtClean="0"/>
              <a:t>Harman</a:t>
            </a:r>
          </a:p>
          <a:p>
            <a:endParaRPr lang="en-CA" dirty="0" smtClean="0"/>
          </a:p>
          <a:p>
            <a:endParaRPr lang="en-CA" dirty="0"/>
          </a:p>
        </p:txBody>
      </p:sp>
      <p:sp>
        <p:nvSpPr>
          <p:cNvPr id="2" name="Title 1"/>
          <p:cNvSpPr>
            <a:spLocks noGrp="1"/>
          </p:cNvSpPr>
          <p:nvPr>
            <p:ph type="ctrTitle"/>
          </p:nvPr>
        </p:nvSpPr>
        <p:spPr/>
        <p:txBody>
          <a:bodyPr/>
          <a:lstStyle/>
          <a:p>
            <a:r>
              <a:rPr lang="en-CA" dirty="0" smtClean="0"/>
              <a:t>The Canadian Pacific Railway</a:t>
            </a:r>
            <a:endParaRPr lang="en-CA" dirty="0"/>
          </a:p>
        </p:txBody>
      </p:sp>
      <p:pic>
        <p:nvPicPr>
          <p:cNvPr id="5" name="Picture 2"/>
          <p:cNvPicPr>
            <a:picLocks noChangeAspect="1" noChangeArrowheads="1"/>
          </p:cNvPicPr>
          <p:nvPr/>
        </p:nvPicPr>
        <p:blipFill>
          <a:blip r:embed="rId2"/>
          <a:srcRect/>
          <a:stretch>
            <a:fillRect/>
          </a:stretch>
        </p:blipFill>
        <p:spPr bwMode="auto">
          <a:xfrm>
            <a:off x="3505200" y="3733800"/>
            <a:ext cx="3990975" cy="2667000"/>
          </a:xfrm>
          <a:prstGeom prst="rect">
            <a:avLst/>
          </a:prstGeom>
          <a:noFill/>
          <a:ln w="9525">
            <a:noFill/>
            <a:miter lim="800000"/>
            <a:headEnd/>
            <a:tailEnd/>
          </a:ln>
          <a:effectLst/>
        </p:spPr>
      </p:pic>
    </p:spTree>
    <p:extLst>
      <p:ext uri="{BB962C8B-B14F-4D97-AF65-F5344CB8AC3E}">
        <p14:creationId xmlns="" xmlns:p14="http://schemas.microsoft.com/office/powerpoint/2010/main" val="3121002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The working Conditions</a:t>
            </a:r>
            <a:r>
              <a:rPr lang="en-US" dirty="0" smtClean="0"/>
              <a: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Dust from dynamite blasts</a:t>
            </a:r>
          </a:p>
          <a:p>
            <a:r>
              <a:rPr lang="en-US" dirty="0" smtClean="0"/>
              <a:t>Insects</a:t>
            </a:r>
          </a:p>
          <a:p>
            <a:r>
              <a:rPr lang="en-US" dirty="0" smtClean="0"/>
              <a:t>Over crowding</a:t>
            </a:r>
          </a:p>
          <a:p>
            <a:r>
              <a:rPr lang="en-US" dirty="0" smtClean="0"/>
              <a:t>Filth in the bunk houses</a:t>
            </a:r>
          </a:p>
          <a:p>
            <a:r>
              <a:rPr lang="en-US" dirty="0" smtClean="0"/>
              <a:t>Leaky roofs</a:t>
            </a:r>
          </a:p>
          <a:p>
            <a:r>
              <a:rPr lang="en-US" dirty="0" smtClean="0"/>
              <a:t>No plumbing</a:t>
            </a:r>
          </a:p>
          <a:p>
            <a:r>
              <a:rPr lang="en-US" dirty="0" smtClean="0"/>
              <a:t>Unhealthy diet : little access to fruits and vegetables</a:t>
            </a:r>
          </a:p>
          <a:p>
            <a:r>
              <a:rPr lang="en-US" dirty="0" smtClean="0"/>
              <a:t>No medical facilities</a:t>
            </a:r>
          </a:p>
          <a:p>
            <a:r>
              <a:rPr lang="en-US" dirty="0" smtClean="0"/>
              <a:t>No compensation: those injured where discharged and could never receive compensation for their injuries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The CPR “Saves the Nation”</a:t>
            </a:r>
            <a:endParaRPr lang="en-US" dirty="0">
              <a:latin typeface="Britannic Bold" pitchFamily="34" charset="0"/>
            </a:endParaRPr>
          </a:p>
        </p:txBody>
      </p:sp>
      <p:sp>
        <p:nvSpPr>
          <p:cNvPr id="3" name="Content Placeholder 2"/>
          <p:cNvSpPr>
            <a:spLocks noGrp="1"/>
          </p:cNvSpPr>
          <p:nvPr>
            <p:ph sz="quarter" idx="1"/>
          </p:nvPr>
        </p:nvSpPr>
        <p:spPr/>
        <p:txBody>
          <a:bodyPr>
            <a:normAutofit fontScale="92500"/>
          </a:bodyPr>
          <a:lstStyle/>
          <a:p>
            <a:r>
              <a:rPr lang="en-US" dirty="0" smtClean="0"/>
              <a:t>In March 1885 the Northwest Rebellion broke out</a:t>
            </a:r>
          </a:p>
          <a:p>
            <a:r>
              <a:rPr lang="en-US" dirty="0" smtClean="0"/>
              <a:t>The federal government needed to get the troops to the Northwest as quick as possible- that’s where the CPR comes in !</a:t>
            </a:r>
          </a:p>
          <a:p>
            <a:r>
              <a:rPr lang="en-US" dirty="0" smtClean="0"/>
              <a:t>4 gaps broke the rail line north of Lake Superior so soldiers had to get across these gaps on foot</a:t>
            </a:r>
          </a:p>
          <a:p>
            <a:r>
              <a:rPr lang="en-US" dirty="0" smtClean="0"/>
              <a:t>Van Horne managed to transport the troops with his efficiency so the first soldiers arrived at Winnipeg in just 5 days</a:t>
            </a:r>
          </a:p>
          <a:p>
            <a:r>
              <a:rPr lang="en-US" dirty="0" smtClean="0"/>
              <a:t>Finally, the government could react quickly and provide money for the railway to be complete</a:t>
            </a:r>
          </a:p>
          <a:p>
            <a:r>
              <a:rPr lang="en-US" dirty="0" smtClean="0"/>
              <a:t>On July 10</a:t>
            </a:r>
            <a:r>
              <a:rPr lang="en-US" baseline="30000" dirty="0" smtClean="0"/>
              <a:t>th</a:t>
            </a:r>
            <a:r>
              <a:rPr lang="en-US" dirty="0" smtClean="0"/>
              <a:t> the CPR received enough money from Ottawa to complete the transcontinental link by the fall of 1885</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CA" dirty="0" smtClean="0"/>
              <a:t/>
            </a:r>
            <a:br>
              <a:rPr lang="en-CA" dirty="0" smtClean="0"/>
            </a:br>
            <a:r>
              <a:rPr lang="en-CA" dirty="0" smtClean="0">
                <a:latin typeface="Britannic Bold" pitchFamily="34" charset="0"/>
              </a:rPr>
              <a:t>The need for the railway..</a:t>
            </a:r>
            <a:endParaRPr lang="en-CA" dirty="0">
              <a:latin typeface="Britannic Bold" pitchFamily="34" charset="0"/>
            </a:endParaRPr>
          </a:p>
        </p:txBody>
      </p:sp>
      <p:sp>
        <p:nvSpPr>
          <p:cNvPr id="3" name="Content Placeholder 2"/>
          <p:cNvSpPr>
            <a:spLocks noGrp="1"/>
          </p:cNvSpPr>
          <p:nvPr>
            <p:ph sz="quarter" idx="1"/>
          </p:nvPr>
        </p:nvSpPr>
        <p:spPr>
          <a:xfrm>
            <a:off x="533400" y="1143000"/>
            <a:ext cx="8183880" cy="4187952"/>
          </a:xfrm>
        </p:spPr>
        <p:txBody>
          <a:bodyPr>
            <a:normAutofit/>
          </a:bodyPr>
          <a:lstStyle/>
          <a:p>
            <a:r>
              <a:rPr lang="en-CA" dirty="0" smtClean="0"/>
              <a:t>After entering Confederation, Canadian citizens were awaiting their promise of a new transcontinental railway</a:t>
            </a:r>
          </a:p>
          <a:p>
            <a:r>
              <a:rPr lang="en-CA" dirty="0" smtClean="0"/>
              <a:t>The railway would provide a transportation method throughout the colonies</a:t>
            </a:r>
          </a:p>
          <a:p>
            <a:r>
              <a:rPr lang="en-CA" dirty="0" smtClean="0"/>
              <a:t>Provide a communication link throughout the colonies</a:t>
            </a:r>
          </a:p>
          <a:p>
            <a:r>
              <a:rPr lang="en-CA" dirty="0" smtClean="0"/>
              <a:t>Transcontinental </a:t>
            </a:r>
            <a:r>
              <a:rPr lang="en-CA" dirty="0" smtClean="0"/>
              <a:t>trading</a:t>
            </a:r>
          </a:p>
          <a:p>
            <a:endParaRPr lang="en-CA" dirty="0" smtClean="0"/>
          </a:p>
          <a:p>
            <a:endParaRPr lang="en-US" dirty="0" smtClean="0">
              <a:hlinkClick r:id="rId2"/>
            </a:endParaRPr>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p:txBody>
      </p:sp>
    </p:spTree>
    <p:extLst>
      <p:ext uri="{BB962C8B-B14F-4D97-AF65-F5344CB8AC3E}">
        <p14:creationId xmlns="" xmlns:p14="http://schemas.microsoft.com/office/powerpoint/2010/main" val="160724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Britannic Bold" pitchFamily="34" charset="0"/>
              </a:rPr>
              <a:t>The Road to the Railway…</a:t>
            </a:r>
            <a:endParaRPr lang="en-CA" dirty="0">
              <a:latin typeface="Britannic Bold" pitchFamily="34" charset="0"/>
            </a:endParaRPr>
          </a:p>
        </p:txBody>
      </p:sp>
      <p:sp>
        <p:nvSpPr>
          <p:cNvPr id="3" name="Content Placeholder 2"/>
          <p:cNvSpPr>
            <a:spLocks noGrp="1"/>
          </p:cNvSpPr>
          <p:nvPr>
            <p:ph sz="quarter" idx="1"/>
          </p:nvPr>
        </p:nvSpPr>
        <p:spPr/>
        <p:txBody>
          <a:bodyPr/>
          <a:lstStyle/>
          <a:p>
            <a:r>
              <a:rPr lang="en-CA" dirty="0" smtClean="0"/>
              <a:t>Macdonald did not realize the cost of the railway itself</a:t>
            </a:r>
          </a:p>
          <a:p>
            <a:r>
              <a:rPr lang="en-CA" dirty="0" smtClean="0"/>
              <a:t>Macdonald’s first task was to find bankers for the project</a:t>
            </a:r>
          </a:p>
          <a:p>
            <a:r>
              <a:rPr lang="en-CA" dirty="0" smtClean="0"/>
              <a:t>People who would finance the project in return for financial benefits from the government</a:t>
            </a:r>
            <a:endParaRPr lang="en-CA" dirty="0"/>
          </a:p>
        </p:txBody>
      </p:sp>
    </p:spTree>
    <p:extLst>
      <p:ext uri="{BB962C8B-B14F-4D97-AF65-F5344CB8AC3E}">
        <p14:creationId xmlns="" xmlns:p14="http://schemas.microsoft.com/office/powerpoint/2010/main" val="3859014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Britannic Bold" pitchFamily="34" charset="0"/>
              </a:rPr>
              <a:t>Sir Hugh Alan &amp; The CPR</a:t>
            </a:r>
            <a:endParaRPr lang="en-CA" dirty="0">
              <a:latin typeface="Britannic Bold" pitchFamily="34" charset="0"/>
            </a:endParaRPr>
          </a:p>
        </p:txBody>
      </p:sp>
      <p:sp>
        <p:nvSpPr>
          <p:cNvPr id="3" name="Content Placeholder 2"/>
          <p:cNvSpPr>
            <a:spLocks noGrp="1"/>
          </p:cNvSpPr>
          <p:nvPr>
            <p:ph sz="quarter" idx="1"/>
          </p:nvPr>
        </p:nvSpPr>
        <p:spPr/>
        <p:txBody>
          <a:bodyPr>
            <a:normAutofit/>
          </a:bodyPr>
          <a:lstStyle/>
          <a:p>
            <a:r>
              <a:rPr lang="en-CA" dirty="0" smtClean="0"/>
              <a:t>In the summer of 1871, the Minister of Finance (Francis Hincks)  offered Alan to take over the project of the CPR</a:t>
            </a:r>
          </a:p>
          <a:p>
            <a:r>
              <a:rPr lang="en-CA" dirty="0" smtClean="0"/>
              <a:t>Sir Hugh Alan had made a fortune in manufacturing and shipping in railway building in eastern Canada</a:t>
            </a:r>
          </a:p>
          <a:p>
            <a:r>
              <a:rPr lang="en-CA" dirty="0" smtClean="0"/>
              <a:t>Alan thought it was a good idea but they would need American support to build the railway</a:t>
            </a:r>
          </a:p>
          <a:p>
            <a:r>
              <a:rPr lang="en-CA" dirty="0" smtClean="0"/>
              <a:t>By the autumn of 1871, Alan had created the Canadian Pacific Railway company controlled by Jay </a:t>
            </a:r>
            <a:r>
              <a:rPr lang="en-CA" dirty="0" err="1" smtClean="0"/>
              <a:t>Cookes</a:t>
            </a:r>
            <a:r>
              <a:rPr lang="en-CA" dirty="0" smtClean="0"/>
              <a:t> Northern Pacific </a:t>
            </a:r>
            <a:r>
              <a:rPr lang="en-CA" dirty="0" smtClean="0"/>
              <a:t>Railway</a:t>
            </a:r>
          </a:p>
          <a:p>
            <a:endParaRPr lang="en-CA" dirty="0" smtClean="0"/>
          </a:p>
          <a:p>
            <a:endParaRPr lang="en-CA" dirty="0" smtClean="0"/>
          </a:p>
          <a:p>
            <a:endParaRPr lang="en-CA" dirty="0"/>
          </a:p>
        </p:txBody>
      </p:sp>
    </p:spTree>
    <p:extLst>
      <p:ext uri="{BB962C8B-B14F-4D97-AF65-F5344CB8AC3E}">
        <p14:creationId xmlns="" xmlns:p14="http://schemas.microsoft.com/office/powerpoint/2010/main" val="818385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latin typeface="Britannic Bold" pitchFamily="34" charset="0"/>
              </a:rPr>
              <a:t>The Struggle..</a:t>
            </a:r>
            <a:r>
              <a:rPr lang="en-CA" dirty="0" smtClean="0"/>
              <a:t/>
            </a:r>
            <a:br>
              <a:rPr lang="en-CA" dirty="0" smtClean="0"/>
            </a:br>
            <a:endParaRPr lang="en-CA" dirty="0"/>
          </a:p>
        </p:txBody>
      </p:sp>
      <p:sp>
        <p:nvSpPr>
          <p:cNvPr id="3" name="Content Placeholder 2"/>
          <p:cNvSpPr>
            <a:spLocks noGrp="1"/>
          </p:cNvSpPr>
          <p:nvPr>
            <p:ph sz="quarter" idx="1"/>
          </p:nvPr>
        </p:nvSpPr>
        <p:spPr/>
        <p:txBody>
          <a:bodyPr>
            <a:normAutofit/>
          </a:bodyPr>
          <a:lstStyle/>
          <a:p>
            <a:r>
              <a:rPr lang="en-CA" dirty="0" smtClean="0"/>
              <a:t>After Macdonald resigned in 1873, a economic depression had followed and there was no railway built under the ruling of Mackenzie</a:t>
            </a:r>
          </a:p>
          <a:p>
            <a:r>
              <a:rPr lang="en-CA" dirty="0" smtClean="0"/>
              <a:t>In 1876, Macdonald and his Conservative Party had come up with “National Policy” and had returned to office with a sustainable majority</a:t>
            </a:r>
          </a:p>
          <a:p>
            <a:r>
              <a:rPr lang="en-CA" dirty="0" smtClean="0"/>
              <a:t>By 1878-1880 the government was looking for investors to invest in the railway to start the project</a:t>
            </a:r>
            <a:endParaRPr lang="en-CA" dirty="0"/>
          </a:p>
        </p:txBody>
      </p:sp>
    </p:spTree>
    <p:extLst>
      <p:ext uri="{BB962C8B-B14F-4D97-AF65-F5344CB8AC3E}">
        <p14:creationId xmlns="" xmlns:p14="http://schemas.microsoft.com/office/powerpoint/2010/main" val="2672619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Britannic Bold" pitchFamily="34" charset="0"/>
              </a:rPr>
              <a:t>The CPR Syndicate</a:t>
            </a:r>
            <a:endParaRPr lang="en-CA" dirty="0">
              <a:latin typeface="Britannic Bold" pitchFamily="34" charset="0"/>
            </a:endParaRPr>
          </a:p>
        </p:txBody>
      </p:sp>
      <p:sp>
        <p:nvSpPr>
          <p:cNvPr id="3" name="Content Placeholder 2"/>
          <p:cNvSpPr>
            <a:spLocks noGrp="1"/>
          </p:cNvSpPr>
          <p:nvPr>
            <p:ph sz="quarter" idx="1"/>
          </p:nvPr>
        </p:nvSpPr>
        <p:spPr/>
        <p:txBody>
          <a:bodyPr>
            <a:normAutofit/>
          </a:bodyPr>
          <a:lstStyle/>
          <a:p>
            <a:r>
              <a:rPr lang="en-CA" dirty="0" smtClean="0"/>
              <a:t>Investors: George Stephen (Bank of Montreal),Donald Smith (Hudson’s Bay Company, James J. Hill ( Canadian investing in US Railway)</a:t>
            </a:r>
          </a:p>
          <a:p>
            <a:r>
              <a:rPr lang="en-CA" dirty="0" smtClean="0"/>
              <a:t>In exchange: $25m acres most of it on the prairies, monopoly on all rail traffic west of Lake Superior for the next 20yrs, exemption from all tax on all lands until they were sold</a:t>
            </a:r>
          </a:p>
          <a:p>
            <a:r>
              <a:rPr lang="en-CA" dirty="0" smtClean="0"/>
              <a:t>In return: the investors promised to complete the railway within the 10yrs</a:t>
            </a:r>
          </a:p>
          <a:p>
            <a:r>
              <a:rPr lang="en-CA" dirty="0" smtClean="0"/>
              <a:t>This contract was approved on Febuary1 , 1881</a:t>
            </a:r>
            <a:endParaRPr lang="en-CA" dirty="0"/>
          </a:p>
        </p:txBody>
      </p:sp>
    </p:spTree>
    <p:extLst>
      <p:ext uri="{BB962C8B-B14F-4D97-AF65-F5344CB8AC3E}">
        <p14:creationId xmlns="" xmlns:p14="http://schemas.microsoft.com/office/powerpoint/2010/main" val="3499711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Van Horne &amp; The CPR</a:t>
            </a:r>
            <a:endParaRPr lang="en-US" dirty="0">
              <a:latin typeface="Britannic Bold" pitchFamily="34" charset="0"/>
            </a:endParaRPr>
          </a:p>
        </p:txBody>
      </p:sp>
      <p:sp>
        <p:nvSpPr>
          <p:cNvPr id="3" name="Content Placeholder 2"/>
          <p:cNvSpPr>
            <a:spLocks noGrp="1"/>
          </p:cNvSpPr>
          <p:nvPr>
            <p:ph sz="quarter" idx="1"/>
          </p:nvPr>
        </p:nvSpPr>
        <p:spPr>
          <a:xfrm>
            <a:off x="457200" y="1371600"/>
            <a:ext cx="8229600" cy="4754563"/>
          </a:xfrm>
        </p:spPr>
        <p:txBody>
          <a:bodyPr>
            <a:normAutofit lnSpcReduction="10000"/>
          </a:bodyPr>
          <a:lstStyle/>
          <a:p>
            <a:r>
              <a:rPr lang="en-US" dirty="0" smtClean="0"/>
              <a:t>Although there was a team, the company still did not have a clear thought of how and where the railway would run through</a:t>
            </a:r>
          </a:p>
          <a:p>
            <a:r>
              <a:rPr lang="en-US" dirty="0" smtClean="0"/>
              <a:t>Once the main line was completed the company intended to build branch lines north to the fertile belt = Profitable bargain, Control over new towns and railways</a:t>
            </a:r>
          </a:p>
          <a:p>
            <a:r>
              <a:rPr lang="en-US" dirty="0" smtClean="0"/>
              <a:t>William Van Horne was a 38 yrs old man who was intelligent and a  dedicated man</a:t>
            </a:r>
          </a:p>
          <a:p>
            <a:r>
              <a:rPr lang="en-US" dirty="0" smtClean="0"/>
              <a:t>James Hill appointed Horne as the new general manager of the CPR</a:t>
            </a:r>
          </a:p>
          <a:p>
            <a:r>
              <a:rPr lang="en-US" dirty="0" smtClean="0"/>
              <a:t>He immediately injected a high level of efficiency in the railway company and </a:t>
            </a:r>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Problems…</a:t>
            </a:r>
            <a:endParaRPr lang="en-US" dirty="0">
              <a:latin typeface="Britannic Bold" pitchFamily="34" charset="0"/>
            </a:endParaRPr>
          </a:p>
        </p:txBody>
      </p:sp>
      <p:sp>
        <p:nvSpPr>
          <p:cNvPr id="3" name="Content Placeholder 2"/>
          <p:cNvSpPr>
            <a:spLocks noGrp="1"/>
          </p:cNvSpPr>
          <p:nvPr>
            <p:ph sz="quarter" idx="1"/>
          </p:nvPr>
        </p:nvSpPr>
        <p:spPr/>
        <p:txBody>
          <a:bodyPr>
            <a:normAutofit fontScale="92500" lnSpcReduction="10000"/>
          </a:bodyPr>
          <a:lstStyle/>
          <a:p>
            <a:r>
              <a:rPr lang="en-US" dirty="0" smtClean="0"/>
              <a:t>The government subsidy was paid out only as the each section of the work had been done</a:t>
            </a:r>
          </a:p>
          <a:p>
            <a:r>
              <a:rPr lang="en-US" dirty="0" smtClean="0"/>
              <a:t>Fall of 1883 the company was running out of money to invest into the railway</a:t>
            </a:r>
          </a:p>
          <a:p>
            <a:r>
              <a:rPr lang="en-US" dirty="0" smtClean="0"/>
              <a:t>All the money had been spent on the construction of the Prairie section of the lines so there would be not nearly enough for the mountainous terrain  of eastern BC and the rocky shores of Lake Superior</a:t>
            </a:r>
          </a:p>
          <a:p>
            <a:r>
              <a:rPr lang="en-US" dirty="0" smtClean="0"/>
              <a:t>Shortly after the workers salaries dried up they were forced to strike</a:t>
            </a:r>
          </a:p>
          <a:p>
            <a:r>
              <a:rPr lang="en-US" dirty="0" smtClean="0"/>
              <a:t>The Canadian government passed a bill that gave the CPR $22.5m to finish the railway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Compromise</a:t>
            </a:r>
            <a:endParaRPr lang="en-US" dirty="0">
              <a:latin typeface="Britannic Bold" pitchFamily="34" charset="0"/>
            </a:endParaRPr>
          </a:p>
        </p:txBody>
      </p:sp>
      <p:sp>
        <p:nvSpPr>
          <p:cNvPr id="3" name="Content Placeholder 2"/>
          <p:cNvSpPr>
            <a:spLocks noGrp="1"/>
          </p:cNvSpPr>
          <p:nvPr>
            <p:ph sz="quarter" idx="1"/>
          </p:nvPr>
        </p:nvSpPr>
        <p:spPr/>
        <p:txBody>
          <a:bodyPr>
            <a:normAutofit/>
          </a:bodyPr>
          <a:lstStyle/>
          <a:p>
            <a:r>
              <a:rPr lang="en-US" dirty="0" smtClean="0"/>
              <a:t>During 1884 Horne tried to take shortcuts to built the railway with as much money as they had. Meaning, compromising on a few things..</a:t>
            </a:r>
          </a:p>
          <a:p>
            <a:r>
              <a:rPr lang="en-US" dirty="0" smtClean="0"/>
              <a:t>Using wooden trestles to carry the line over difficult terrain</a:t>
            </a:r>
          </a:p>
          <a:p>
            <a:r>
              <a:rPr lang="en-US" dirty="0" smtClean="0"/>
              <a:t>CPR was built entirely by hand with thousands of people (between 1882-1885  and more than 35 000 workers were involved)</a:t>
            </a:r>
          </a:p>
          <a:p>
            <a:pPr>
              <a:buNone/>
            </a:pPr>
            <a:endParaRPr lang="en-US" dirty="0" smtClean="0"/>
          </a:p>
          <a:p>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98</TotalTime>
  <Words>748</Words>
  <Application>Microsoft Office PowerPoint</Application>
  <PresentationFormat>On-screen Show (4:3)</PresentationFormat>
  <Paragraphs>66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Equity</vt:lpstr>
      <vt:lpstr>The Canadian Pacific Railway</vt:lpstr>
      <vt:lpstr> The need for the railway..</vt:lpstr>
      <vt:lpstr>The Road to the Railway…</vt:lpstr>
      <vt:lpstr>Sir Hugh Alan &amp; The CPR</vt:lpstr>
      <vt:lpstr>The Struggle.. </vt:lpstr>
      <vt:lpstr>The CPR Syndicate</vt:lpstr>
      <vt:lpstr>Van Horne &amp; The CPR</vt:lpstr>
      <vt:lpstr>Problems…</vt:lpstr>
      <vt:lpstr>Compromise</vt:lpstr>
      <vt:lpstr>The working Conditions..</vt:lpstr>
      <vt:lpstr>The CPR “Saves the Nation”</vt:lpstr>
    </vt:vector>
  </TitlesOfParts>
  <Company>School District #36 (Surrey)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CPR</dc:title>
  <dc:creator>Library</dc:creator>
  <cp:lastModifiedBy> </cp:lastModifiedBy>
  <cp:revision>12</cp:revision>
  <dcterms:created xsi:type="dcterms:W3CDTF">2011-12-08T18:19:18Z</dcterms:created>
  <dcterms:modified xsi:type="dcterms:W3CDTF">2011-12-12T03:12:43Z</dcterms:modified>
</cp:coreProperties>
</file>